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83" r:id="rId5"/>
    <p:sldId id="284" r:id="rId6"/>
    <p:sldId id="259" r:id="rId7"/>
    <p:sldId id="260" r:id="rId8"/>
    <p:sldId id="261" r:id="rId9"/>
    <p:sldId id="262" r:id="rId10"/>
    <p:sldId id="263"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4" d="100"/>
          <a:sy n="114" d="100"/>
        </p:scale>
        <p:origin x="-714" y="18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88FBBB-D7CC-0148-AF65-EEC29F925FAE}"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US"/>
        </a:p>
      </dgm:t>
    </dgm:pt>
    <dgm:pt modelId="{42CDEF3D-38A3-AA40-A49E-018C3C5C51F2}">
      <dgm:prSet phldrT="[Text]" custT="1"/>
      <dgm:spPr>
        <a:solidFill>
          <a:srgbClr val="009900"/>
        </a:solidFill>
        <a:ln>
          <a:solidFill>
            <a:srgbClr val="CCFF66"/>
          </a:solidFill>
        </a:ln>
        <a:effectLst/>
      </dgm:spPr>
      <dgm:t>
        <a:bodyPr/>
        <a:lstStyle/>
        <a:p>
          <a:endParaRPr lang="en-US" sz="1800" b="1" dirty="0" smtClean="0">
            <a:solidFill>
              <a:schemeClr val="tx1"/>
            </a:solidFill>
          </a:endParaRPr>
        </a:p>
        <a:p>
          <a:r>
            <a:rPr lang="en-US" sz="1600" b="1" dirty="0" smtClean="0">
              <a:solidFill>
                <a:schemeClr val="tx1"/>
              </a:solidFill>
            </a:rPr>
            <a:t>2029 Key Themes &amp; Directions</a:t>
          </a:r>
        </a:p>
        <a:p>
          <a:r>
            <a:rPr lang="en-US" sz="1600" b="1" dirty="0" smtClean="0">
              <a:solidFill>
                <a:schemeClr val="tx1"/>
              </a:solidFill>
            </a:rPr>
            <a:t>Forum Results</a:t>
          </a:r>
        </a:p>
        <a:p>
          <a:endParaRPr lang="en-US" sz="1800" b="1" dirty="0">
            <a:solidFill>
              <a:schemeClr val="tx1"/>
            </a:solidFill>
          </a:endParaRPr>
        </a:p>
      </dgm:t>
    </dgm:pt>
    <dgm:pt modelId="{383355D1-EBDE-B54E-A837-FAD473032477}" type="parTrans" cxnId="{4B28F7CE-370D-C54F-AA35-DA489A71282F}">
      <dgm:prSet/>
      <dgm:spPr/>
      <dgm:t>
        <a:bodyPr/>
        <a:lstStyle/>
        <a:p>
          <a:endParaRPr lang="en-US"/>
        </a:p>
      </dgm:t>
    </dgm:pt>
    <dgm:pt modelId="{EF0F24ED-446E-2E40-B667-1DF2CC6FBBC4}" type="sibTrans" cxnId="{4B28F7CE-370D-C54F-AA35-DA489A71282F}">
      <dgm:prSet/>
      <dgm:spPr/>
      <dgm:t>
        <a:bodyPr/>
        <a:lstStyle/>
        <a:p>
          <a:endParaRPr lang="en-US"/>
        </a:p>
      </dgm:t>
    </dgm:pt>
    <dgm:pt modelId="{E170CF9A-7408-C642-9A6A-B08C40923636}">
      <dgm:prSet phldrT="[Text]" custT="1"/>
      <dgm:spPr>
        <a:effectLst/>
      </dgm:spPr>
      <dgm:t>
        <a:bodyPr/>
        <a:lstStyle/>
        <a:p>
          <a:endParaRPr lang="en-US" sz="1800" b="1" smtClean="0">
            <a:solidFill>
              <a:srgbClr val="000000"/>
            </a:solidFill>
          </a:endParaRPr>
        </a:p>
        <a:p>
          <a:r>
            <a:rPr lang="en-US" sz="1600" b="1" smtClean="0">
              <a:solidFill>
                <a:srgbClr val="000000"/>
              </a:solidFill>
            </a:rPr>
            <a:t>Local Planning Strategy</a:t>
          </a:r>
        </a:p>
        <a:p>
          <a:endParaRPr lang="en-US" sz="1800" b="1" dirty="0">
            <a:solidFill>
              <a:srgbClr val="000000"/>
            </a:solidFill>
          </a:endParaRPr>
        </a:p>
      </dgm:t>
    </dgm:pt>
    <dgm:pt modelId="{2A506DE2-520C-5047-A562-1E54C2ECCB97}" type="parTrans" cxnId="{B9D4FBDF-0ACA-3347-8BE7-E6B0D45A1069}">
      <dgm:prSet/>
      <dgm:spPr>
        <a:ln w="38100" cap="flat" cmpd="sng" algn="ctr">
          <a:solidFill>
            <a:scrgbClr r="0" g="0" b="0">
              <a:shade val="95000"/>
              <a:satMod val="105000"/>
            </a:scrgbClr>
          </a:solidFill>
          <a:prstDash val="solid"/>
          <a:round/>
          <a:headEnd type="none" w="med" len="med"/>
          <a:tailEnd type="arrow" w="med" len="med"/>
        </a:ln>
      </dgm:spPr>
      <dgm:t>
        <a:bodyPr/>
        <a:lstStyle/>
        <a:p>
          <a:endParaRPr lang="en-US" dirty="0"/>
        </a:p>
      </dgm:t>
    </dgm:pt>
    <dgm:pt modelId="{39628775-2872-9C4D-8482-63A92969689B}" type="sibTrans" cxnId="{B9D4FBDF-0ACA-3347-8BE7-E6B0D45A1069}">
      <dgm:prSet/>
      <dgm:spPr/>
      <dgm:t>
        <a:bodyPr/>
        <a:lstStyle/>
        <a:p>
          <a:endParaRPr lang="en-US"/>
        </a:p>
      </dgm:t>
    </dgm:pt>
    <dgm:pt modelId="{CD427B4D-DCE4-A445-BCB2-95E5A7F25B4D}">
      <dgm:prSet phldrT="[Text]" custT="1"/>
      <dgm:spPr>
        <a:effectLst/>
      </dgm:spPr>
      <dgm:t>
        <a:bodyPr/>
        <a:lstStyle/>
        <a:p>
          <a:endParaRPr lang="en-US" sz="1600" b="1" smtClean="0">
            <a:solidFill>
              <a:srgbClr val="000000"/>
            </a:solidFill>
          </a:endParaRPr>
        </a:p>
        <a:p>
          <a:r>
            <a:rPr lang="en-US" sz="1600" b="1" smtClean="0">
              <a:solidFill>
                <a:srgbClr val="000000"/>
              </a:solidFill>
            </a:rPr>
            <a:t>Town Planning Scheme</a:t>
          </a:r>
        </a:p>
        <a:p>
          <a:endParaRPr lang="en-US" sz="1600" b="1" dirty="0">
            <a:solidFill>
              <a:srgbClr val="000000"/>
            </a:solidFill>
          </a:endParaRPr>
        </a:p>
      </dgm:t>
    </dgm:pt>
    <dgm:pt modelId="{179F4ECC-851F-CD4E-B092-2AE6CF607F55}" type="parTrans" cxnId="{E3281417-2223-264B-B868-276258B6935D}">
      <dgm:prSet/>
      <dgm:spPr>
        <a:ln w="38100" cap="flat" cmpd="sng" algn="ctr">
          <a:solidFill>
            <a:scrgbClr r="0" g="0" b="0">
              <a:shade val="95000"/>
              <a:satMod val="105000"/>
            </a:scrgbClr>
          </a:solidFill>
          <a:prstDash val="solid"/>
          <a:round/>
          <a:headEnd type="none" w="med" len="med"/>
          <a:tailEnd type="arrow" w="med" len="med"/>
        </a:ln>
      </dgm:spPr>
      <dgm:t>
        <a:bodyPr/>
        <a:lstStyle/>
        <a:p>
          <a:endParaRPr lang="en-US" dirty="0"/>
        </a:p>
      </dgm:t>
    </dgm:pt>
    <dgm:pt modelId="{B0A41B64-0C51-1E43-BEE9-C9B08E448797}" type="sibTrans" cxnId="{E3281417-2223-264B-B868-276258B6935D}">
      <dgm:prSet/>
      <dgm:spPr/>
      <dgm:t>
        <a:bodyPr/>
        <a:lstStyle/>
        <a:p>
          <a:endParaRPr lang="en-US"/>
        </a:p>
      </dgm:t>
    </dgm:pt>
    <dgm:pt modelId="{55710AFE-4ED8-174C-B7CE-0F53A74BFD42}">
      <dgm:prSet phldrT="[Text]" custT="1"/>
      <dgm:spPr>
        <a:effectLst/>
      </dgm:spPr>
      <dgm:t>
        <a:bodyPr/>
        <a:lstStyle/>
        <a:p>
          <a:r>
            <a:rPr lang="en-US" sz="1600" b="1" dirty="0" smtClean="0">
              <a:solidFill>
                <a:srgbClr val="000000"/>
              </a:solidFill>
            </a:rPr>
            <a:t>Other CGG Plans, Policies &amp; Strategies</a:t>
          </a:r>
        </a:p>
      </dgm:t>
    </dgm:pt>
    <dgm:pt modelId="{AD576146-3784-A347-8F6C-978A9DFF66B3}" type="parTrans" cxnId="{CB877EA0-AE7E-EA47-AE19-198CC221E208}">
      <dgm:prSet/>
      <dgm:spPr>
        <a:ln w="38100" cap="flat" cmpd="sng" algn="ctr">
          <a:solidFill>
            <a:scrgbClr r="0" g="0" b="0">
              <a:shade val="95000"/>
              <a:satMod val="105000"/>
            </a:scrgbClr>
          </a:solidFill>
          <a:prstDash val="solid"/>
          <a:round/>
          <a:headEnd type="none" w="med" len="med"/>
          <a:tailEnd type="arrow" w="med" len="med"/>
        </a:ln>
      </dgm:spPr>
      <dgm:t>
        <a:bodyPr/>
        <a:lstStyle/>
        <a:p>
          <a:endParaRPr lang="en-US" dirty="0"/>
        </a:p>
      </dgm:t>
    </dgm:pt>
    <dgm:pt modelId="{39E974BA-F9F7-8945-986C-060DD4AB89E7}" type="sibTrans" cxnId="{CB877EA0-AE7E-EA47-AE19-198CC221E208}">
      <dgm:prSet/>
      <dgm:spPr/>
      <dgm:t>
        <a:bodyPr/>
        <a:lstStyle/>
        <a:p>
          <a:endParaRPr lang="en-US"/>
        </a:p>
      </dgm:t>
    </dgm:pt>
    <dgm:pt modelId="{A97D0FC1-5210-5449-ACB5-A7B3817DEFFC}">
      <dgm:prSet phldrT="[Text]" custT="1"/>
      <dgm:spPr>
        <a:solidFill>
          <a:srgbClr val="009900"/>
        </a:solidFill>
        <a:effectLst/>
      </dgm:spPr>
      <dgm:t>
        <a:bodyPr/>
        <a:lstStyle/>
        <a:p>
          <a:r>
            <a:rPr lang="en-US" sz="1600" b="1" dirty="0" smtClean="0">
              <a:solidFill>
                <a:srgbClr val="000000"/>
              </a:solidFill>
            </a:rPr>
            <a:t>2029 Community Action Plan Development</a:t>
          </a:r>
        </a:p>
      </dgm:t>
    </dgm:pt>
    <dgm:pt modelId="{7778E694-418D-5E47-847B-125C006AE546}" type="parTrans" cxnId="{2657D9B9-7A88-F84C-81A8-C7063128636D}">
      <dgm:prSet/>
      <dgm:spPr>
        <a:ln w="38100" cap="flat" cmpd="sng" algn="ctr">
          <a:solidFill>
            <a:scrgbClr r="0" g="0" b="0">
              <a:shade val="95000"/>
              <a:satMod val="105000"/>
            </a:scrgbClr>
          </a:solidFill>
          <a:prstDash val="solid"/>
          <a:round/>
          <a:headEnd type="none" w="med" len="med"/>
          <a:tailEnd type="arrow" w="med" len="med"/>
        </a:ln>
      </dgm:spPr>
      <dgm:t>
        <a:bodyPr/>
        <a:lstStyle/>
        <a:p>
          <a:endParaRPr lang="en-US" dirty="0"/>
        </a:p>
      </dgm:t>
    </dgm:pt>
    <dgm:pt modelId="{653B1651-8371-C649-A95F-7E45FD00BB67}" type="sibTrans" cxnId="{2657D9B9-7A88-F84C-81A8-C7063128636D}">
      <dgm:prSet/>
      <dgm:spPr/>
      <dgm:t>
        <a:bodyPr/>
        <a:lstStyle/>
        <a:p>
          <a:endParaRPr lang="en-US"/>
        </a:p>
      </dgm:t>
    </dgm:pt>
    <dgm:pt modelId="{155007B7-9F2F-6342-967D-4DC6F47272FD}">
      <dgm:prSet phldrT="[Text]" custT="1"/>
      <dgm:spPr>
        <a:solidFill>
          <a:srgbClr val="009900"/>
        </a:solidFill>
        <a:effectLst/>
      </dgm:spPr>
      <dgm:t>
        <a:bodyPr/>
        <a:lstStyle/>
        <a:p>
          <a:pPr algn="ctr"/>
          <a:r>
            <a:rPr lang="en-US" sz="1600" b="1" smtClean="0">
              <a:solidFill>
                <a:srgbClr val="000000"/>
              </a:solidFill>
            </a:rPr>
            <a:t>Ongoing Implementation Monitoring &amp; Reporting</a:t>
          </a:r>
          <a:endParaRPr lang="en-US" sz="1600" b="1" dirty="0" smtClean="0">
            <a:solidFill>
              <a:srgbClr val="000000"/>
            </a:solidFill>
          </a:endParaRPr>
        </a:p>
      </dgm:t>
    </dgm:pt>
    <dgm:pt modelId="{FE2F988F-F408-8E4B-ADD9-CD5F65A5A89C}" type="parTrans" cxnId="{624E3FB7-F839-384A-B728-FC1D8FEE2F17}">
      <dgm:prSet/>
      <dgm:spPr>
        <a:ln w="38100" cap="flat" cmpd="sng" algn="ctr">
          <a:solidFill>
            <a:scrgbClr r="0" g="0" b="0">
              <a:shade val="95000"/>
              <a:satMod val="105000"/>
            </a:scrgbClr>
          </a:solidFill>
          <a:prstDash val="solid"/>
          <a:round/>
          <a:headEnd type="none" w="med" len="med"/>
          <a:tailEnd type="arrow" w="med" len="med"/>
        </a:ln>
      </dgm:spPr>
      <dgm:t>
        <a:bodyPr/>
        <a:lstStyle/>
        <a:p>
          <a:endParaRPr lang="en-US" dirty="0"/>
        </a:p>
      </dgm:t>
    </dgm:pt>
    <dgm:pt modelId="{EFE25159-05A1-AF4C-9FDD-C639B77D6B32}" type="sibTrans" cxnId="{624E3FB7-F839-384A-B728-FC1D8FEE2F17}">
      <dgm:prSet/>
      <dgm:spPr/>
      <dgm:t>
        <a:bodyPr/>
        <a:lstStyle/>
        <a:p>
          <a:endParaRPr lang="en-US"/>
        </a:p>
      </dgm:t>
    </dgm:pt>
    <dgm:pt modelId="{40DEF7AE-A393-6546-8DDC-B347C3C852DA}" type="pres">
      <dgm:prSet presAssocID="{1988FBBB-D7CC-0148-AF65-EEC29F925FAE}" presName="diagram" presStyleCnt="0">
        <dgm:presLayoutVars>
          <dgm:chPref val="1"/>
          <dgm:dir/>
          <dgm:animOne val="branch"/>
          <dgm:animLvl val="lvl"/>
          <dgm:resizeHandles val="exact"/>
        </dgm:presLayoutVars>
      </dgm:prSet>
      <dgm:spPr/>
      <dgm:t>
        <a:bodyPr/>
        <a:lstStyle/>
        <a:p>
          <a:endParaRPr lang="en-US"/>
        </a:p>
      </dgm:t>
    </dgm:pt>
    <dgm:pt modelId="{8F25D8DC-89F5-1444-A889-C6FA8892A371}" type="pres">
      <dgm:prSet presAssocID="{42CDEF3D-38A3-AA40-A49E-018C3C5C51F2}" presName="root1" presStyleCnt="0"/>
      <dgm:spPr/>
      <dgm:t>
        <a:bodyPr/>
        <a:lstStyle/>
        <a:p>
          <a:endParaRPr lang="en-US"/>
        </a:p>
      </dgm:t>
    </dgm:pt>
    <dgm:pt modelId="{574A7DDC-7C7E-7540-B6D3-24E64B986AA2}" type="pres">
      <dgm:prSet presAssocID="{42CDEF3D-38A3-AA40-A49E-018C3C5C51F2}" presName="LevelOneTextNode" presStyleLbl="node0" presStyleIdx="0" presStyleCnt="1" custScaleY="197222" custLinFactNeighborX="-247" custLinFactNeighborY="-37838">
        <dgm:presLayoutVars>
          <dgm:chPref val="3"/>
        </dgm:presLayoutVars>
      </dgm:prSet>
      <dgm:spPr/>
      <dgm:t>
        <a:bodyPr/>
        <a:lstStyle/>
        <a:p>
          <a:endParaRPr lang="en-US"/>
        </a:p>
      </dgm:t>
    </dgm:pt>
    <dgm:pt modelId="{3193F061-5C4F-0A4B-ACF6-A98057B34AB9}" type="pres">
      <dgm:prSet presAssocID="{42CDEF3D-38A3-AA40-A49E-018C3C5C51F2}" presName="level2hierChild" presStyleCnt="0"/>
      <dgm:spPr/>
      <dgm:t>
        <a:bodyPr/>
        <a:lstStyle/>
        <a:p>
          <a:endParaRPr lang="en-US"/>
        </a:p>
      </dgm:t>
    </dgm:pt>
    <dgm:pt modelId="{DD4E6D28-8166-554D-B9FA-0B2919178AEB}" type="pres">
      <dgm:prSet presAssocID="{2A506DE2-520C-5047-A562-1E54C2ECCB97}" presName="conn2-1" presStyleLbl="parChTrans1D2" presStyleIdx="0" presStyleCnt="2"/>
      <dgm:spPr/>
      <dgm:t>
        <a:bodyPr/>
        <a:lstStyle/>
        <a:p>
          <a:endParaRPr lang="en-US"/>
        </a:p>
      </dgm:t>
    </dgm:pt>
    <dgm:pt modelId="{0BE53512-AF0F-BB47-91DF-E5D9549C2C2D}" type="pres">
      <dgm:prSet presAssocID="{2A506DE2-520C-5047-A562-1E54C2ECCB97}" presName="connTx" presStyleLbl="parChTrans1D2" presStyleIdx="0" presStyleCnt="2"/>
      <dgm:spPr/>
      <dgm:t>
        <a:bodyPr/>
        <a:lstStyle/>
        <a:p>
          <a:endParaRPr lang="en-US"/>
        </a:p>
      </dgm:t>
    </dgm:pt>
    <dgm:pt modelId="{5EF8132B-EFE4-834E-8BB8-919552D2BBA3}" type="pres">
      <dgm:prSet presAssocID="{E170CF9A-7408-C642-9A6A-B08C40923636}" presName="root2" presStyleCnt="0"/>
      <dgm:spPr/>
      <dgm:t>
        <a:bodyPr/>
        <a:lstStyle/>
        <a:p>
          <a:endParaRPr lang="en-US"/>
        </a:p>
      </dgm:t>
    </dgm:pt>
    <dgm:pt modelId="{7A50B439-CDAE-7446-A9E2-657BDB9CB9DF}" type="pres">
      <dgm:prSet presAssocID="{E170CF9A-7408-C642-9A6A-B08C40923636}" presName="LevelTwoTextNode" presStyleLbl="node2" presStyleIdx="0" presStyleCnt="2" custScaleY="157969" custLinFactNeighborX="5354" custLinFactNeighborY="-47043">
        <dgm:presLayoutVars>
          <dgm:chPref val="3"/>
        </dgm:presLayoutVars>
      </dgm:prSet>
      <dgm:spPr/>
      <dgm:t>
        <a:bodyPr/>
        <a:lstStyle/>
        <a:p>
          <a:endParaRPr lang="en-US"/>
        </a:p>
      </dgm:t>
    </dgm:pt>
    <dgm:pt modelId="{512C0C9D-CE3C-1D46-8EF0-8821BDD56916}" type="pres">
      <dgm:prSet presAssocID="{E170CF9A-7408-C642-9A6A-B08C40923636}" presName="level3hierChild" presStyleCnt="0"/>
      <dgm:spPr/>
      <dgm:t>
        <a:bodyPr/>
        <a:lstStyle/>
        <a:p>
          <a:endParaRPr lang="en-US"/>
        </a:p>
      </dgm:t>
    </dgm:pt>
    <dgm:pt modelId="{327D60D6-B35D-8244-9839-B60AD1FE7CC0}" type="pres">
      <dgm:prSet presAssocID="{179F4ECC-851F-CD4E-B092-2AE6CF607F55}" presName="conn2-1" presStyleLbl="parChTrans1D3" presStyleIdx="0" presStyleCnt="3"/>
      <dgm:spPr/>
      <dgm:t>
        <a:bodyPr/>
        <a:lstStyle/>
        <a:p>
          <a:endParaRPr lang="en-US"/>
        </a:p>
      </dgm:t>
    </dgm:pt>
    <dgm:pt modelId="{8701C351-3E63-DB40-A6E1-92ED9CD6330E}" type="pres">
      <dgm:prSet presAssocID="{179F4ECC-851F-CD4E-B092-2AE6CF607F55}" presName="connTx" presStyleLbl="parChTrans1D3" presStyleIdx="0" presStyleCnt="3"/>
      <dgm:spPr/>
      <dgm:t>
        <a:bodyPr/>
        <a:lstStyle/>
        <a:p>
          <a:endParaRPr lang="en-US"/>
        </a:p>
      </dgm:t>
    </dgm:pt>
    <dgm:pt modelId="{7D598896-541B-BC4D-A9EA-D36B46B12E25}" type="pres">
      <dgm:prSet presAssocID="{CD427B4D-DCE4-A445-BCB2-95E5A7F25B4D}" presName="root2" presStyleCnt="0"/>
      <dgm:spPr/>
      <dgm:t>
        <a:bodyPr/>
        <a:lstStyle/>
        <a:p>
          <a:endParaRPr lang="en-US"/>
        </a:p>
      </dgm:t>
    </dgm:pt>
    <dgm:pt modelId="{2152859B-8802-6647-9C09-0CB3D715E013}" type="pres">
      <dgm:prSet presAssocID="{CD427B4D-DCE4-A445-BCB2-95E5A7F25B4D}" presName="LevelTwoTextNode" presStyleLbl="node3" presStyleIdx="0" presStyleCnt="3" custScaleY="115622" custLinFactNeighborY="-32714">
        <dgm:presLayoutVars>
          <dgm:chPref val="3"/>
        </dgm:presLayoutVars>
      </dgm:prSet>
      <dgm:spPr/>
      <dgm:t>
        <a:bodyPr/>
        <a:lstStyle/>
        <a:p>
          <a:endParaRPr lang="en-US"/>
        </a:p>
      </dgm:t>
    </dgm:pt>
    <dgm:pt modelId="{F96772C0-CB2E-4F4B-A263-1218EFF223DF}" type="pres">
      <dgm:prSet presAssocID="{CD427B4D-DCE4-A445-BCB2-95E5A7F25B4D}" presName="level3hierChild" presStyleCnt="0"/>
      <dgm:spPr/>
      <dgm:t>
        <a:bodyPr/>
        <a:lstStyle/>
        <a:p>
          <a:endParaRPr lang="en-US"/>
        </a:p>
      </dgm:t>
    </dgm:pt>
    <dgm:pt modelId="{70CCF472-0022-0141-A337-931FB1A51634}" type="pres">
      <dgm:prSet presAssocID="{AD576146-3784-A347-8F6C-978A9DFF66B3}" presName="conn2-1" presStyleLbl="parChTrans1D3" presStyleIdx="1" presStyleCnt="3"/>
      <dgm:spPr/>
      <dgm:t>
        <a:bodyPr/>
        <a:lstStyle/>
        <a:p>
          <a:endParaRPr lang="en-US"/>
        </a:p>
      </dgm:t>
    </dgm:pt>
    <dgm:pt modelId="{42F5B542-0D2F-BD49-818A-A25BF73D5D92}" type="pres">
      <dgm:prSet presAssocID="{AD576146-3784-A347-8F6C-978A9DFF66B3}" presName="connTx" presStyleLbl="parChTrans1D3" presStyleIdx="1" presStyleCnt="3"/>
      <dgm:spPr/>
      <dgm:t>
        <a:bodyPr/>
        <a:lstStyle/>
        <a:p>
          <a:endParaRPr lang="en-US"/>
        </a:p>
      </dgm:t>
    </dgm:pt>
    <dgm:pt modelId="{18FE8A60-CE82-BA47-A78D-572A8D44A3E3}" type="pres">
      <dgm:prSet presAssocID="{55710AFE-4ED8-174C-B7CE-0F53A74BFD42}" presName="root2" presStyleCnt="0"/>
      <dgm:spPr/>
      <dgm:t>
        <a:bodyPr/>
        <a:lstStyle/>
        <a:p>
          <a:endParaRPr lang="en-US"/>
        </a:p>
      </dgm:t>
    </dgm:pt>
    <dgm:pt modelId="{A943E26E-BD31-964B-94C3-D374639575B4}" type="pres">
      <dgm:prSet presAssocID="{55710AFE-4ED8-174C-B7CE-0F53A74BFD42}" presName="LevelTwoTextNode" presStyleLbl="node3" presStyleIdx="1" presStyleCnt="3" custScaleY="156877" custLinFactNeighborX="-1300" custLinFactNeighborY="724">
        <dgm:presLayoutVars>
          <dgm:chPref val="3"/>
        </dgm:presLayoutVars>
      </dgm:prSet>
      <dgm:spPr/>
      <dgm:t>
        <a:bodyPr/>
        <a:lstStyle/>
        <a:p>
          <a:endParaRPr lang="en-US"/>
        </a:p>
      </dgm:t>
    </dgm:pt>
    <dgm:pt modelId="{0AFDE98B-5337-B349-9BC0-672FAB8B98A4}" type="pres">
      <dgm:prSet presAssocID="{55710AFE-4ED8-174C-B7CE-0F53A74BFD42}" presName="level3hierChild" presStyleCnt="0"/>
      <dgm:spPr/>
      <dgm:t>
        <a:bodyPr/>
        <a:lstStyle/>
        <a:p>
          <a:endParaRPr lang="en-US"/>
        </a:p>
      </dgm:t>
    </dgm:pt>
    <dgm:pt modelId="{F806F385-A1EE-A446-872D-5108B99763BE}" type="pres">
      <dgm:prSet presAssocID="{7778E694-418D-5E47-847B-125C006AE546}" presName="conn2-1" presStyleLbl="parChTrans1D2" presStyleIdx="1" presStyleCnt="2"/>
      <dgm:spPr/>
      <dgm:t>
        <a:bodyPr/>
        <a:lstStyle/>
        <a:p>
          <a:endParaRPr lang="en-US"/>
        </a:p>
      </dgm:t>
    </dgm:pt>
    <dgm:pt modelId="{56E59498-55CA-8E43-9D3B-3880153367C2}" type="pres">
      <dgm:prSet presAssocID="{7778E694-418D-5E47-847B-125C006AE546}" presName="connTx" presStyleLbl="parChTrans1D2" presStyleIdx="1" presStyleCnt="2"/>
      <dgm:spPr/>
      <dgm:t>
        <a:bodyPr/>
        <a:lstStyle/>
        <a:p>
          <a:endParaRPr lang="en-US"/>
        </a:p>
      </dgm:t>
    </dgm:pt>
    <dgm:pt modelId="{835234D9-3761-9046-B3F7-47BDF4D18CB0}" type="pres">
      <dgm:prSet presAssocID="{A97D0FC1-5210-5449-ACB5-A7B3817DEFFC}" presName="root2" presStyleCnt="0"/>
      <dgm:spPr/>
      <dgm:t>
        <a:bodyPr/>
        <a:lstStyle/>
        <a:p>
          <a:endParaRPr lang="en-US"/>
        </a:p>
      </dgm:t>
    </dgm:pt>
    <dgm:pt modelId="{96041725-80F0-5D43-9D7A-84DCE9D46D2E}" type="pres">
      <dgm:prSet presAssocID="{A97D0FC1-5210-5449-ACB5-A7B3817DEFFC}" presName="LevelTwoTextNode" presStyleLbl="node2" presStyleIdx="1" presStyleCnt="2" custScaleX="114522" custScaleY="176148" custLinFactNeighborY="10472">
        <dgm:presLayoutVars>
          <dgm:chPref val="3"/>
        </dgm:presLayoutVars>
      </dgm:prSet>
      <dgm:spPr/>
      <dgm:t>
        <a:bodyPr/>
        <a:lstStyle/>
        <a:p>
          <a:endParaRPr lang="en-US"/>
        </a:p>
      </dgm:t>
    </dgm:pt>
    <dgm:pt modelId="{723D8E63-6EC5-8F41-B2C3-C8C8B533955D}" type="pres">
      <dgm:prSet presAssocID="{A97D0FC1-5210-5449-ACB5-A7B3817DEFFC}" presName="level3hierChild" presStyleCnt="0"/>
      <dgm:spPr/>
      <dgm:t>
        <a:bodyPr/>
        <a:lstStyle/>
        <a:p>
          <a:endParaRPr lang="en-US"/>
        </a:p>
      </dgm:t>
    </dgm:pt>
    <dgm:pt modelId="{3DE4F0B6-E392-A740-B541-594CFF1ADAFA}" type="pres">
      <dgm:prSet presAssocID="{FE2F988F-F408-8E4B-ADD9-CD5F65A5A89C}" presName="conn2-1" presStyleLbl="parChTrans1D3" presStyleIdx="2" presStyleCnt="3"/>
      <dgm:spPr/>
      <dgm:t>
        <a:bodyPr/>
        <a:lstStyle/>
        <a:p>
          <a:endParaRPr lang="en-US"/>
        </a:p>
      </dgm:t>
    </dgm:pt>
    <dgm:pt modelId="{9B5E40C3-A5D1-F940-99D6-A029D55DF518}" type="pres">
      <dgm:prSet presAssocID="{FE2F988F-F408-8E4B-ADD9-CD5F65A5A89C}" presName="connTx" presStyleLbl="parChTrans1D3" presStyleIdx="2" presStyleCnt="3"/>
      <dgm:spPr/>
      <dgm:t>
        <a:bodyPr/>
        <a:lstStyle/>
        <a:p>
          <a:endParaRPr lang="en-US"/>
        </a:p>
      </dgm:t>
    </dgm:pt>
    <dgm:pt modelId="{24A30798-931C-494D-9AD8-683F618562E4}" type="pres">
      <dgm:prSet presAssocID="{155007B7-9F2F-6342-967D-4DC6F47272FD}" presName="root2" presStyleCnt="0"/>
      <dgm:spPr/>
      <dgm:t>
        <a:bodyPr/>
        <a:lstStyle/>
        <a:p>
          <a:endParaRPr lang="en-US"/>
        </a:p>
      </dgm:t>
    </dgm:pt>
    <dgm:pt modelId="{C718C212-D79C-F041-95B8-671E8982AC3E}" type="pres">
      <dgm:prSet presAssocID="{155007B7-9F2F-6342-967D-4DC6F47272FD}" presName="LevelTwoTextNode" presStyleLbl="node3" presStyleIdx="2" presStyleCnt="3" custScaleX="123112" custScaleY="180830" custLinFactNeighborY="11262">
        <dgm:presLayoutVars>
          <dgm:chPref val="3"/>
        </dgm:presLayoutVars>
      </dgm:prSet>
      <dgm:spPr/>
      <dgm:t>
        <a:bodyPr/>
        <a:lstStyle/>
        <a:p>
          <a:endParaRPr lang="en-US"/>
        </a:p>
      </dgm:t>
    </dgm:pt>
    <dgm:pt modelId="{2836C213-546F-C54C-AAFF-D74D19274692}" type="pres">
      <dgm:prSet presAssocID="{155007B7-9F2F-6342-967D-4DC6F47272FD}" presName="level3hierChild" presStyleCnt="0"/>
      <dgm:spPr/>
      <dgm:t>
        <a:bodyPr/>
        <a:lstStyle/>
        <a:p>
          <a:endParaRPr lang="en-US"/>
        </a:p>
      </dgm:t>
    </dgm:pt>
  </dgm:ptLst>
  <dgm:cxnLst>
    <dgm:cxn modelId="{D0996FA0-7AF6-42C7-A1A7-B7AC04491B4D}" type="presOf" srcId="{42CDEF3D-38A3-AA40-A49E-018C3C5C51F2}" destId="{574A7DDC-7C7E-7540-B6D3-24E64B986AA2}" srcOrd="0" destOrd="0" presId="urn:microsoft.com/office/officeart/2005/8/layout/hierarchy2"/>
    <dgm:cxn modelId="{E3281417-2223-264B-B868-276258B6935D}" srcId="{E170CF9A-7408-C642-9A6A-B08C40923636}" destId="{CD427B4D-DCE4-A445-BCB2-95E5A7F25B4D}" srcOrd="0" destOrd="0" parTransId="{179F4ECC-851F-CD4E-B092-2AE6CF607F55}" sibTransId="{B0A41B64-0C51-1E43-BEE9-C9B08E448797}"/>
    <dgm:cxn modelId="{2657D9B9-7A88-F84C-81A8-C7063128636D}" srcId="{42CDEF3D-38A3-AA40-A49E-018C3C5C51F2}" destId="{A97D0FC1-5210-5449-ACB5-A7B3817DEFFC}" srcOrd="1" destOrd="0" parTransId="{7778E694-418D-5E47-847B-125C006AE546}" sibTransId="{653B1651-8371-C649-A95F-7E45FD00BB67}"/>
    <dgm:cxn modelId="{CB877EA0-AE7E-EA47-AE19-198CC221E208}" srcId="{E170CF9A-7408-C642-9A6A-B08C40923636}" destId="{55710AFE-4ED8-174C-B7CE-0F53A74BFD42}" srcOrd="1" destOrd="0" parTransId="{AD576146-3784-A347-8F6C-978A9DFF66B3}" sibTransId="{39E974BA-F9F7-8945-986C-060DD4AB89E7}"/>
    <dgm:cxn modelId="{ED585B7C-527C-4B16-9899-B05AD25FBFCF}" type="presOf" srcId="{AD576146-3784-A347-8F6C-978A9DFF66B3}" destId="{70CCF472-0022-0141-A337-931FB1A51634}" srcOrd="0" destOrd="0" presId="urn:microsoft.com/office/officeart/2005/8/layout/hierarchy2"/>
    <dgm:cxn modelId="{6FACBDF5-48B0-4C2A-BB08-62263C8B6155}" type="presOf" srcId="{179F4ECC-851F-CD4E-B092-2AE6CF607F55}" destId="{8701C351-3E63-DB40-A6E1-92ED9CD6330E}" srcOrd="1" destOrd="0" presId="urn:microsoft.com/office/officeart/2005/8/layout/hierarchy2"/>
    <dgm:cxn modelId="{79642C20-B124-4D19-8B7F-FD78B8F4ABFE}" type="presOf" srcId="{7778E694-418D-5E47-847B-125C006AE546}" destId="{56E59498-55CA-8E43-9D3B-3880153367C2}" srcOrd="1" destOrd="0" presId="urn:microsoft.com/office/officeart/2005/8/layout/hierarchy2"/>
    <dgm:cxn modelId="{841E112D-E9BC-464E-A225-18F17E8C745A}" type="presOf" srcId="{A97D0FC1-5210-5449-ACB5-A7B3817DEFFC}" destId="{96041725-80F0-5D43-9D7A-84DCE9D46D2E}" srcOrd="0" destOrd="0" presId="urn:microsoft.com/office/officeart/2005/8/layout/hierarchy2"/>
    <dgm:cxn modelId="{D7A7351E-D8EE-456D-BED0-F230C5C3D489}" type="presOf" srcId="{FE2F988F-F408-8E4B-ADD9-CD5F65A5A89C}" destId="{3DE4F0B6-E392-A740-B541-594CFF1ADAFA}" srcOrd="0" destOrd="0" presId="urn:microsoft.com/office/officeart/2005/8/layout/hierarchy2"/>
    <dgm:cxn modelId="{85237C07-17AE-4DA3-BE68-F1C367D2D1EE}" type="presOf" srcId="{E170CF9A-7408-C642-9A6A-B08C40923636}" destId="{7A50B439-CDAE-7446-A9E2-657BDB9CB9DF}" srcOrd="0" destOrd="0" presId="urn:microsoft.com/office/officeart/2005/8/layout/hierarchy2"/>
    <dgm:cxn modelId="{624E3FB7-F839-384A-B728-FC1D8FEE2F17}" srcId="{A97D0FC1-5210-5449-ACB5-A7B3817DEFFC}" destId="{155007B7-9F2F-6342-967D-4DC6F47272FD}" srcOrd="0" destOrd="0" parTransId="{FE2F988F-F408-8E4B-ADD9-CD5F65A5A89C}" sibTransId="{EFE25159-05A1-AF4C-9FDD-C639B77D6B32}"/>
    <dgm:cxn modelId="{B69D6D48-9A74-48E6-B833-9EE0174F22FA}" type="presOf" srcId="{1988FBBB-D7CC-0148-AF65-EEC29F925FAE}" destId="{40DEF7AE-A393-6546-8DDC-B347C3C852DA}" srcOrd="0" destOrd="0" presId="urn:microsoft.com/office/officeart/2005/8/layout/hierarchy2"/>
    <dgm:cxn modelId="{9CEB0206-0E92-41CB-81F3-135820D18932}" type="presOf" srcId="{CD427B4D-DCE4-A445-BCB2-95E5A7F25B4D}" destId="{2152859B-8802-6647-9C09-0CB3D715E013}" srcOrd="0" destOrd="0" presId="urn:microsoft.com/office/officeart/2005/8/layout/hierarchy2"/>
    <dgm:cxn modelId="{25C66C27-187C-49D3-9705-D96BAA67912D}" type="presOf" srcId="{AD576146-3784-A347-8F6C-978A9DFF66B3}" destId="{42F5B542-0D2F-BD49-818A-A25BF73D5D92}" srcOrd="1" destOrd="0" presId="urn:microsoft.com/office/officeart/2005/8/layout/hierarchy2"/>
    <dgm:cxn modelId="{06471912-3E42-4EE6-96B4-DACC6EA4C07C}" type="presOf" srcId="{7778E694-418D-5E47-847B-125C006AE546}" destId="{F806F385-A1EE-A446-872D-5108B99763BE}" srcOrd="0" destOrd="0" presId="urn:microsoft.com/office/officeart/2005/8/layout/hierarchy2"/>
    <dgm:cxn modelId="{928274CF-1CF5-4B50-AC97-0900AE727E62}" type="presOf" srcId="{155007B7-9F2F-6342-967D-4DC6F47272FD}" destId="{C718C212-D79C-F041-95B8-671E8982AC3E}" srcOrd="0" destOrd="0" presId="urn:microsoft.com/office/officeart/2005/8/layout/hierarchy2"/>
    <dgm:cxn modelId="{97CDE5E0-9567-4930-BB68-42F9E3B3D8A4}" type="presOf" srcId="{2A506DE2-520C-5047-A562-1E54C2ECCB97}" destId="{DD4E6D28-8166-554D-B9FA-0B2919178AEB}" srcOrd="0" destOrd="0" presId="urn:microsoft.com/office/officeart/2005/8/layout/hierarchy2"/>
    <dgm:cxn modelId="{710787D3-E2A9-4C66-B912-1FD79CC82DE0}" type="presOf" srcId="{55710AFE-4ED8-174C-B7CE-0F53A74BFD42}" destId="{A943E26E-BD31-964B-94C3-D374639575B4}" srcOrd="0" destOrd="0" presId="urn:microsoft.com/office/officeart/2005/8/layout/hierarchy2"/>
    <dgm:cxn modelId="{C6F02867-51F0-4B0D-BCF3-A40EC5C5718B}" type="presOf" srcId="{179F4ECC-851F-CD4E-B092-2AE6CF607F55}" destId="{327D60D6-B35D-8244-9839-B60AD1FE7CC0}" srcOrd="0" destOrd="0" presId="urn:microsoft.com/office/officeart/2005/8/layout/hierarchy2"/>
    <dgm:cxn modelId="{4B28F7CE-370D-C54F-AA35-DA489A71282F}" srcId="{1988FBBB-D7CC-0148-AF65-EEC29F925FAE}" destId="{42CDEF3D-38A3-AA40-A49E-018C3C5C51F2}" srcOrd="0" destOrd="0" parTransId="{383355D1-EBDE-B54E-A837-FAD473032477}" sibTransId="{EF0F24ED-446E-2E40-B667-1DF2CC6FBBC4}"/>
    <dgm:cxn modelId="{B9D4FBDF-0ACA-3347-8BE7-E6B0D45A1069}" srcId="{42CDEF3D-38A3-AA40-A49E-018C3C5C51F2}" destId="{E170CF9A-7408-C642-9A6A-B08C40923636}" srcOrd="0" destOrd="0" parTransId="{2A506DE2-520C-5047-A562-1E54C2ECCB97}" sibTransId="{39628775-2872-9C4D-8482-63A92969689B}"/>
    <dgm:cxn modelId="{97B286B8-F7B1-4523-80B9-E6FE17BE176B}" type="presOf" srcId="{2A506DE2-520C-5047-A562-1E54C2ECCB97}" destId="{0BE53512-AF0F-BB47-91DF-E5D9549C2C2D}" srcOrd="1" destOrd="0" presId="urn:microsoft.com/office/officeart/2005/8/layout/hierarchy2"/>
    <dgm:cxn modelId="{9999AB72-1DF0-4B2D-8058-5594198D137C}" type="presOf" srcId="{FE2F988F-F408-8E4B-ADD9-CD5F65A5A89C}" destId="{9B5E40C3-A5D1-F940-99D6-A029D55DF518}" srcOrd="1" destOrd="0" presId="urn:microsoft.com/office/officeart/2005/8/layout/hierarchy2"/>
    <dgm:cxn modelId="{4D881571-C86D-47BF-AD81-D53EB3FAAB2D}" type="presParOf" srcId="{40DEF7AE-A393-6546-8DDC-B347C3C852DA}" destId="{8F25D8DC-89F5-1444-A889-C6FA8892A371}" srcOrd="0" destOrd="0" presId="urn:microsoft.com/office/officeart/2005/8/layout/hierarchy2"/>
    <dgm:cxn modelId="{9CB80A8A-9592-4706-8C35-8DFC00453303}" type="presParOf" srcId="{8F25D8DC-89F5-1444-A889-C6FA8892A371}" destId="{574A7DDC-7C7E-7540-B6D3-24E64B986AA2}" srcOrd="0" destOrd="0" presId="urn:microsoft.com/office/officeart/2005/8/layout/hierarchy2"/>
    <dgm:cxn modelId="{9E30B6DF-9DB9-4D39-9A8A-A4FDB84B47A4}" type="presParOf" srcId="{8F25D8DC-89F5-1444-A889-C6FA8892A371}" destId="{3193F061-5C4F-0A4B-ACF6-A98057B34AB9}" srcOrd="1" destOrd="0" presId="urn:microsoft.com/office/officeart/2005/8/layout/hierarchy2"/>
    <dgm:cxn modelId="{3121C5C0-17C1-4468-9A56-D288AFA68B84}" type="presParOf" srcId="{3193F061-5C4F-0A4B-ACF6-A98057B34AB9}" destId="{DD4E6D28-8166-554D-B9FA-0B2919178AEB}" srcOrd="0" destOrd="0" presId="urn:microsoft.com/office/officeart/2005/8/layout/hierarchy2"/>
    <dgm:cxn modelId="{388C0181-B34E-4E71-ACB4-07E95C9F7C90}" type="presParOf" srcId="{DD4E6D28-8166-554D-B9FA-0B2919178AEB}" destId="{0BE53512-AF0F-BB47-91DF-E5D9549C2C2D}" srcOrd="0" destOrd="0" presId="urn:microsoft.com/office/officeart/2005/8/layout/hierarchy2"/>
    <dgm:cxn modelId="{D7AE792A-6620-478E-AC3B-1E2C2D545A28}" type="presParOf" srcId="{3193F061-5C4F-0A4B-ACF6-A98057B34AB9}" destId="{5EF8132B-EFE4-834E-8BB8-919552D2BBA3}" srcOrd="1" destOrd="0" presId="urn:microsoft.com/office/officeart/2005/8/layout/hierarchy2"/>
    <dgm:cxn modelId="{859091E6-A4CA-471C-999E-1461E521D14F}" type="presParOf" srcId="{5EF8132B-EFE4-834E-8BB8-919552D2BBA3}" destId="{7A50B439-CDAE-7446-A9E2-657BDB9CB9DF}" srcOrd="0" destOrd="0" presId="urn:microsoft.com/office/officeart/2005/8/layout/hierarchy2"/>
    <dgm:cxn modelId="{9C23EC32-5645-4955-BB31-1BCABC2804CB}" type="presParOf" srcId="{5EF8132B-EFE4-834E-8BB8-919552D2BBA3}" destId="{512C0C9D-CE3C-1D46-8EF0-8821BDD56916}" srcOrd="1" destOrd="0" presId="urn:microsoft.com/office/officeart/2005/8/layout/hierarchy2"/>
    <dgm:cxn modelId="{9C0EBB56-83E1-49A1-A0F8-9B870DD20EC9}" type="presParOf" srcId="{512C0C9D-CE3C-1D46-8EF0-8821BDD56916}" destId="{327D60D6-B35D-8244-9839-B60AD1FE7CC0}" srcOrd="0" destOrd="0" presId="urn:microsoft.com/office/officeart/2005/8/layout/hierarchy2"/>
    <dgm:cxn modelId="{47EEBD1B-3178-4ACE-A7C3-93B504C2DA73}" type="presParOf" srcId="{327D60D6-B35D-8244-9839-B60AD1FE7CC0}" destId="{8701C351-3E63-DB40-A6E1-92ED9CD6330E}" srcOrd="0" destOrd="0" presId="urn:microsoft.com/office/officeart/2005/8/layout/hierarchy2"/>
    <dgm:cxn modelId="{C89A5DEE-1B0E-46FB-860F-DB24A703AA25}" type="presParOf" srcId="{512C0C9D-CE3C-1D46-8EF0-8821BDD56916}" destId="{7D598896-541B-BC4D-A9EA-D36B46B12E25}" srcOrd="1" destOrd="0" presId="urn:microsoft.com/office/officeart/2005/8/layout/hierarchy2"/>
    <dgm:cxn modelId="{1FFF36A4-5C00-4178-A4FC-40015CF61EDF}" type="presParOf" srcId="{7D598896-541B-BC4D-A9EA-D36B46B12E25}" destId="{2152859B-8802-6647-9C09-0CB3D715E013}" srcOrd="0" destOrd="0" presId="urn:microsoft.com/office/officeart/2005/8/layout/hierarchy2"/>
    <dgm:cxn modelId="{E8B72199-F8B9-460A-AC4D-4FBDDBB4B217}" type="presParOf" srcId="{7D598896-541B-BC4D-A9EA-D36B46B12E25}" destId="{F96772C0-CB2E-4F4B-A263-1218EFF223DF}" srcOrd="1" destOrd="0" presId="urn:microsoft.com/office/officeart/2005/8/layout/hierarchy2"/>
    <dgm:cxn modelId="{93090B0C-E2B6-4CC0-BBDF-C3171B5FEC4F}" type="presParOf" srcId="{512C0C9D-CE3C-1D46-8EF0-8821BDD56916}" destId="{70CCF472-0022-0141-A337-931FB1A51634}" srcOrd="2" destOrd="0" presId="urn:microsoft.com/office/officeart/2005/8/layout/hierarchy2"/>
    <dgm:cxn modelId="{745473AD-8947-41E7-A53B-A6C110AE3118}" type="presParOf" srcId="{70CCF472-0022-0141-A337-931FB1A51634}" destId="{42F5B542-0D2F-BD49-818A-A25BF73D5D92}" srcOrd="0" destOrd="0" presId="urn:microsoft.com/office/officeart/2005/8/layout/hierarchy2"/>
    <dgm:cxn modelId="{4E16B957-F506-44A1-B284-4B6ACAEF8F02}" type="presParOf" srcId="{512C0C9D-CE3C-1D46-8EF0-8821BDD56916}" destId="{18FE8A60-CE82-BA47-A78D-572A8D44A3E3}" srcOrd="3" destOrd="0" presId="urn:microsoft.com/office/officeart/2005/8/layout/hierarchy2"/>
    <dgm:cxn modelId="{8C075ABE-5E39-444B-9092-CC15C269CBE6}" type="presParOf" srcId="{18FE8A60-CE82-BA47-A78D-572A8D44A3E3}" destId="{A943E26E-BD31-964B-94C3-D374639575B4}" srcOrd="0" destOrd="0" presId="urn:microsoft.com/office/officeart/2005/8/layout/hierarchy2"/>
    <dgm:cxn modelId="{3AC580D1-9857-4205-B769-67C2767EA035}" type="presParOf" srcId="{18FE8A60-CE82-BA47-A78D-572A8D44A3E3}" destId="{0AFDE98B-5337-B349-9BC0-672FAB8B98A4}" srcOrd="1" destOrd="0" presId="urn:microsoft.com/office/officeart/2005/8/layout/hierarchy2"/>
    <dgm:cxn modelId="{5F5835DB-DE11-48E2-9279-98EFFBDE91C5}" type="presParOf" srcId="{3193F061-5C4F-0A4B-ACF6-A98057B34AB9}" destId="{F806F385-A1EE-A446-872D-5108B99763BE}" srcOrd="2" destOrd="0" presId="urn:microsoft.com/office/officeart/2005/8/layout/hierarchy2"/>
    <dgm:cxn modelId="{D687DD6F-7F04-42A5-A01E-9485CBA97B40}" type="presParOf" srcId="{F806F385-A1EE-A446-872D-5108B99763BE}" destId="{56E59498-55CA-8E43-9D3B-3880153367C2}" srcOrd="0" destOrd="0" presId="urn:microsoft.com/office/officeart/2005/8/layout/hierarchy2"/>
    <dgm:cxn modelId="{1F7798E3-CF8E-4BFC-8B85-8F44825FBA39}" type="presParOf" srcId="{3193F061-5C4F-0A4B-ACF6-A98057B34AB9}" destId="{835234D9-3761-9046-B3F7-47BDF4D18CB0}" srcOrd="3" destOrd="0" presId="urn:microsoft.com/office/officeart/2005/8/layout/hierarchy2"/>
    <dgm:cxn modelId="{F0BCCA11-4809-4999-89F3-520ACC226A9C}" type="presParOf" srcId="{835234D9-3761-9046-B3F7-47BDF4D18CB0}" destId="{96041725-80F0-5D43-9D7A-84DCE9D46D2E}" srcOrd="0" destOrd="0" presId="urn:microsoft.com/office/officeart/2005/8/layout/hierarchy2"/>
    <dgm:cxn modelId="{55227B37-763B-43DD-89F5-1394CB7F71B7}" type="presParOf" srcId="{835234D9-3761-9046-B3F7-47BDF4D18CB0}" destId="{723D8E63-6EC5-8F41-B2C3-C8C8B533955D}" srcOrd="1" destOrd="0" presId="urn:microsoft.com/office/officeart/2005/8/layout/hierarchy2"/>
    <dgm:cxn modelId="{0F986985-7D78-4178-B5E2-D565DB319F2C}" type="presParOf" srcId="{723D8E63-6EC5-8F41-B2C3-C8C8B533955D}" destId="{3DE4F0B6-E392-A740-B541-594CFF1ADAFA}" srcOrd="0" destOrd="0" presId="urn:microsoft.com/office/officeart/2005/8/layout/hierarchy2"/>
    <dgm:cxn modelId="{07A7B6C0-B090-49E3-B165-1F1BECE8B282}" type="presParOf" srcId="{3DE4F0B6-E392-A740-B541-594CFF1ADAFA}" destId="{9B5E40C3-A5D1-F940-99D6-A029D55DF518}" srcOrd="0" destOrd="0" presId="urn:microsoft.com/office/officeart/2005/8/layout/hierarchy2"/>
    <dgm:cxn modelId="{9098A368-572C-4747-A439-FE585C8DD0D2}" type="presParOf" srcId="{723D8E63-6EC5-8F41-B2C3-C8C8B533955D}" destId="{24A30798-931C-494D-9AD8-683F618562E4}" srcOrd="1" destOrd="0" presId="urn:microsoft.com/office/officeart/2005/8/layout/hierarchy2"/>
    <dgm:cxn modelId="{0B0A4AE9-077D-40F8-8BA9-49301F716B93}" type="presParOf" srcId="{24A30798-931C-494D-9AD8-683F618562E4}" destId="{C718C212-D79C-F041-95B8-671E8982AC3E}" srcOrd="0" destOrd="0" presId="urn:microsoft.com/office/officeart/2005/8/layout/hierarchy2"/>
    <dgm:cxn modelId="{45D5CCD9-B83B-4B97-88FE-01A02D1ABB42}" type="presParOf" srcId="{24A30798-931C-494D-9AD8-683F618562E4}" destId="{2836C213-546F-C54C-AAFF-D74D19274692}" srcOrd="1" destOrd="0" presId="urn:microsoft.com/office/officeart/2005/8/layout/hierarchy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A2BED8-73E4-4984-9B82-6637E6F323B7}" type="datetimeFigureOut">
              <a:rPr lang="en-AU" smtClean="0"/>
              <a:pPr/>
              <a:t>23/05/2012</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E0B166-79DE-4B36-B16E-D0050B647977}" type="slidenum">
              <a:rPr lang="en-AU" smtClean="0"/>
              <a:pPr/>
              <a:t>‹#›</a:t>
            </a:fld>
            <a:endParaRPr lang="en-AU"/>
          </a:p>
        </p:txBody>
      </p:sp>
    </p:spTree>
    <p:extLst>
      <p:ext uri="{BB962C8B-B14F-4D97-AF65-F5344CB8AC3E}">
        <p14:creationId xmlns="" xmlns:p14="http://schemas.microsoft.com/office/powerpoint/2010/main" val="48873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 </a:t>
            </a:r>
            <a:r>
              <a:rPr lang="en-AU" sz="1200" dirty="0" smtClean="0"/>
              <a:t>It is with great pleasure that we present the Australian regional City of Greater Geraldton to you. </a:t>
            </a:r>
          </a:p>
          <a:p>
            <a:pPr>
              <a:lnSpc>
                <a:spcPct val="90000"/>
              </a:lnSpc>
            </a:pPr>
            <a:r>
              <a:rPr lang="en-AU" sz="1200" dirty="0" smtClean="0"/>
              <a:t>We are honoured to be a finalist in the International Awards for Liveable Communities. The Awards encourage best practice, innovation and leadership in the creation of vibrant and sustainable communities. These are the goals that inspire us in our work for the people of Greater Geraldton.</a:t>
            </a:r>
          </a:p>
          <a:p>
            <a:pPr>
              <a:lnSpc>
                <a:spcPct val="90000"/>
              </a:lnSpc>
            </a:pPr>
            <a:r>
              <a:rPr lang="en-AU" sz="1200" dirty="0" smtClean="0"/>
              <a:t>My name is Ian</a:t>
            </a:r>
            <a:r>
              <a:rPr lang="en-AU" sz="1200" baseline="0" dirty="0" smtClean="0"/>
              <a:t> Carpenter</a:t>
            </a:r>
            <a:r>
              <a:rPr lang="en-AU" sz="1200" dirty="0" smtClean="0"/>
              <a:t>, the Mayor of Greater Geraldton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is customary for the City of Greater Geraldton to acknowledge the traditional custodians of land at the start of formal gatherings and events as a sign of our respect for the Aboriginal community.  It is with great pleasure that I will now play a short message from elders from the </a:t>
            </a:r>
            <a:r>
              <a:rPr lang="en-US" sz="1200" kern="1200" dirty="0" err="1" smtClean="0">
                <a:solidFill>
                  <a:schemeClr val="tx1"/>
                </a:solidFill>
                <a:latin typeface="+mn-lt"/>
                <a:ea typeface="+mn-ea"/>
                <a:cs typeface="+mn-cs"/>
              </a:rPr>
              <a:t>Amangu</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Naaguja</a:t>
            </a:r>
            <a:r>
              <a:rPr lang="en-US" sz="1200" kern="1200" dirty="0" smtClean="0">
                <a:solidFill>
                  <a:schemeClr val="tx1"/>
                </a:solidFill>
                <a:latin typeface="+mn-lt"/>
                <a:ea typeface="+mn-ea"/>
                <a:cs typeface="+mn-cs"/>
              </a:rPr>
              <a:t> people.</a:t>
            </a:r>
            <a:endParaRPr lang="en-US" dirty="0"/>
          </a:p>
        </p:txBody>
      </p:sp>
      <p:sp>
        <p:nvSpPr>
          <p:cNvPr id="4" name="Slide Number Placeholder 3"/>
          <p:cNvSpPr>
            <a:spLocks noGrp="1"/>
          </p:cNvSpPr>
          <p:nvPr>
            <p:ph type="sldNum" sz="quarter" idx="10"/>
          </p:nvPr>
        </p:nvSpPr>
        <p:spPr/>
        <p:txBody>
          <a:bodyPr/>
          <a:lstStyle/>
          <a:p>
            <a:fld id="{0545278D-936A-1647-96B5-03B2B973F939}" type="slidenum">
              <a:rPr lang="en-US" smtClean="0"/>
              <a:pPr/>
              <a:t>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b="1" smtClean="0"/>
              <a:t>World does not stop while we undertake the deliberative process– stakeholders still want guidance and decisions; </a:t>
            </a:r>
          </a:p>
          <a:p>
            <a:pPr eaLnBrk="1" hangingPunct="1">
              <a:spcBef>
                <a:spcPct val="0"/>
              </a:spcBef>
            </a:pPr>
            <a:r>
              <a:rPr lang="en-AU" smtClean="0"/>
              <a:t>People also want to see Real Action – quick wins have been identified – MILLION TREES PROJECT/YOUTH RESOURCE CENTRE/HERITAGE TRAILS /</a:t>
            </a:r>
          </a:p>
          <a:p>
            <a:pPr eaLnBrk="1" hangingPunct="1">
              <a:spcBef>
                <a:spcPct val="0"/>
              </a:spcBef>
            </a:pPr>
            <a:r>
              <a:rPr lang="en-AU" sz="1800" b="1" smtClean="0"/>
              <a:t>Deliberative process, strategy development </a:t>
            </a:r>
            <a:br>
              <a:rPr lang="en-AU" sz="1800" b="1" smtClean="0"/>
            </a:br>
            <a:r>
              <a:rPr lang="en-AU" sz="1800" b="1" smtClean="0"/>
              <a:t>and real ACTION - </a:t>
            </a:r>
            <a:endParaRPr lang="en-AU" sz="2800" smtClean="0">
              <a:solidFill>
                <a:srgbClr val="FF0000"/>
              </a:solidFill>
            </a:endParaRPr>
          </a:p>
          <a:p>
            <a:pPr eaLnBrk="1" hangingPunct="1">
              <a:spcBef>
                <a:spcPct val="0"/>
              </a:spcBef>
            </a:pPr>
            <a:r>
              <a:rPr lang="en-AU" sz="4800" smtClean="0">
                <a:solidFill>
                  <a:srgbClr val="FF0000"/>
                </a:solidFill>
              </a:rPr>
              <a:t>FLEXIBLE AND DYNAMIC – AN ABSOLUTE NECESSITY</a:t>
            </a:r>
          </a:p>
          <a:p>
            <a:pPr eaLnBrk="1" hangingPunct="1">
              <a:spcBef>
                <a:spcPct val="0"/>
              </a:spcBef>
            </a:pPr>
            <a:endParaRPr lang="en-AU" sz="2800" smtClean="0">
              <a:solidFill>
                <a:srgbClr val="FF0000"/>
              </a:solidFill>
            </a:endParaRPr>
          </a:p>
          <a:p>
            <a:pPr eaLnBrk="1" hangingPunct="1">
              <a:spcBef>
                <a:spcPct val="20000"/>
              </a:spcBef>
              <a:buFontTx/>
              <a:buChar char="•"/>
            </a:pPr>
            <a:r>
              <a:rPr lang="en-AU" smtClean="0"/>
              <a:t>Investibility Model</a:t>
            </a:r>
          </a:p>
          <a:p>
            <a:pPr eaLnBrk="1" hangingPunct="1">
              <a:spcBef>
                <a:spcPct val="20000"/>
              </a:spcBef>
              <a:buFontTx/>
              <a:buChar char="•"/>
            </a:pPr>
            <a:r>
              <a:rPr lang="en-AU" smtClean="0"/>
              <a:t>Social and Creative City Plan</a:t>
            </a:r>
          </a:p>
          <a:p>
            <a:pPr eaLnBrk="1" hangingPunct="1">
              <a:spcBef>
                <a:spcPct val="20000"/>
              </a:spcBef>
              <a:buFontTx/>
              <a:buChar char="•"/>
            </a:pPr>
            <a:r>
              <a:rPr lang="en-AU" smtClean="0"/>
              <a:t>City Vibrancy Study</a:t>
            </a:r>
          </a:p>
          <a:p>
            <a:pPr eaLnBrk="1" hangingPunct="1">
              <a:spcBef>
                <a:spcPct val="20000"/>
              </a:spcBef>
              <a:buFontTx/>
              <a:buChar char="•"/>
            </a:pPr>
            <a:r>
              <a:rPr lang="en-AU" smtClean="0"/>
              <a:t>Commercial Activity Centres Strategy </a:t>
            </a:r>
          </a:p>
          <a:p>
            <a:pPr eaLnBrk="1" hangingPunct="1">
              <a:spcBef>
                <a:spcPct val="20000"/>
              </a:spcBef>
              <a:buFontTx/>
              <a:buChar char="•"/>
            </a:pPr>
            <a:r>
              <a:rPr lang="en-AU" smtClean="0"/>
              <a:t>Land Use, Transport Strategic Model </a:t>
            </a:r>
          </a:p>
          <a:p>
            <a:pPr eaLnBrk="1" hangingPunct="1">
              <a:spcBef>
                <a:spcPct val="20000"/>
              </a:spcBef>
              <a:buFontTx/>
              <a:buChar char="•"/>
            </a:pPr>
            <a:r>
              <a:rPr lang="en-AU" smtClean="0"/>
              <a:t>Origin Destination Survey (For Land Use &amp; Traffic Model) </a:t>
            </a:r>
          </a:p>
          <a:p>
            <a:pPr eaLnBrk="1" hangingPunct="1">
              <a:spcBef>
                <a:spcPct val="20000"/>
              </a:spcBef>
              <a:buFontTx/>
              <a:buChar char="•"/>
            </a:pPr>
            <a:r>
              <a:rPr lang="en-AU" smtClean="0"/>
              <a:t>Residential &amp; Rural Land Strategy </a:t>
            </a:r>
          </a:p>
          <a:p>
            <a:pPr eaLnBrk="1" hangingPunct="1">
              <a:spcBef>
                <a:spcPct val="20000"/>
              </a:spcBef>
              <a:buFontTx/>
              <a:buChar char="•"/>
            </a:pPr>
            <a:r>
              <a:rPr lang="en-AU" smtClean="0"/>
              <a:t>Public Open Space Strategy </a:t>
            </a:r>
          </a:p>
          <a:p>
            <a:pPr eaLnBrk="1" hangingPunct="1">
              <a:spcBef>
                <a:spcPct val="20000"/>
              </a:spcBef>
              <a:buFontTx/>
              <a:buChar char="•"/>
            </a:pPr>
            <a:r>
              <a:rPr lang="en-AU" smtClean="0"/>
              <a:t>Precinct Planning Strategy</a:t>
            </a:r>
          </a:p>
          <a:p>
            <a:pPr eaLnBrk="1" hangingPunct="1">
              <a:spcBef>
                <a:spcPct val="20000"/>
              </a:spcBef>
              <a:buFontTx/>
              <a:buChar char="•"/>
            </a:pPr>
            <a:r>
              <a:rPr lang="en-AU" smtClean="0"/>
              <a:t>Community Action Plan</a:t>
            </a:r>
          </a:p>
          <a:p>
            <a:pPr eaLnBrk="1" hangingPunct="1">
              <a:spcBef>
                <a:spcPct val="20000"/>
              </a:spcBef>
              <a:buFontTx/>
              <a:buChar char="•"/>
            </a:pPr>
            <a:r>
              <a:rPr lang="en-AU" smtClean="0"/>
              <a:t>101 Small Steps</a:t>
            </a:r>
          </a:p>
          <a:p>
            <a:pPr eaLnBrk="1" hangingPunct="1">
              <a:spcBef>
                <a:spcPct val="20000"/>
              </a:spcBef>
              <a:buFontTx/>
              <a:buChar char="•"/>
            </a:pPr>
            <a:r>
              <a:rPr lang="en-AU" smtClean="0"/>
              <a:t>World Café Priorities</a:t>
            </a:r>
          </a:p>
          <a:p>
            <a:pPr eaLnBrk="1" hangingPunct="1">
              <a:spcBef>
                <a:spcPct val="0"/>
              </a:spcBef>
            </a:pPr>
            <a:endParaRPr lang="en-AU" smtClean="0"/>
          </a:p>
        </p:txBody>
      </p:sp>
      <p:sp>
        <p:nvSpPr>
          <p:cNvPr id="337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E12B0BE-C39B-4EAE-9CD8-C5407DB22FC0}" type="slidenum">
              <a:rPr lang="en-AU">
                <a:solidFill>
                  <a:prstClr val="black"/>
                </a:solidFill>
              </a:rPr>
              <a:pPr eaLnBrk="1" hangingPunct="1"/>
              <a:t>23</a:t>
            </a:fld>
            <a:endParaRPr lang="en-AU">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smtClean="0"/>
              <a:t> “The LivCom Awards were launched in 1997 and are endorsed by the United Nations Environment Programme, (UNEP).  The LivCom Awards is the World’s only Awards Competition focussing on International Best Practice regarding the management of the local environment. The objective of LivCom is to develop and share International Best Practice, with the further objective of improving the quality of life of individual citizens through the creation of ‘liveable communities’.   </a:t>
            </a:r>
          </a:p>
          <a:p>
            <a:pPr eaLnBrk="1" hangingPunct="1">
              <a:spcBef>
                <a:spcPct val="0"/>
              </a:spcBef>
            </a:pPr>
            <a:r>
              <a:rPr lang="en-AU" smtClean="0"/>
              <a:t>Develop and share International Best Practice</a:t>
            </a:r>
          </a:p>
          <a:p>
            <a:pPr eaLnBrk="1" hangingPunct="1">
              <a:spcBef>
                <a:spcPct val="0"/>
              </a:spcBef>
            </a:pPr>
            <a:r>
              <a:rPr lang="en-AU" smtClean="0"/>
              <a:t>Improving the quality of life of individual citizens through the creation of ‘liveable communities’.</a:t>
            </a:r>
          </a:p>
          <a:p>
            <a:pPr eaLnBrk="1" hangingPunct="1">
              <a:spcBef>
                <a:spcPct val="0"/>
              </a:spcBef>
            </a:pPr>
            <a:endParaRPr lang="en-AU" smtClean="0"/>
          </a:p>
          <a:p>
            <a:pPr eaLnBrk="1" hangingPunct="1">
              <a:spcBef>
                <a:spcPct val="0"/>
              </a:spcBef>
            </a:pPr>
            <a:r>
              <a:rPr lang="en-AU" smtClean="0"/>
              <a:t>The City entered Category B (population 20,001 – 75,000) of the Whole City section for which the submission addressed the following criteria:</a:t>
            </a:r>
          </a:p>
          <a:p>
            <a:pPr eaLnBrk="1" hangingPunct="1">
              <a:spcBef>
                <a:spcPct val="0"/>
              </a:spcBef>
            </a:pPr>
            <a:r>
              <a:rPr lang="en-AU" smtClean="0"/>
              <a:t>1.	Enchancement of the Natural and Built Landscapes;</a:t>
            </a:r>
          </a:p>
          <a:p>
            <a:pPr eaLnBrk="1" hangingPunct="1">
              <a:spcBef>
                <a:spcPct val="0"/>
              </a:spcBef>
            </a:pPr>
            <a:r>
              <a:rPr lang="en-AU" smtClean="0"/>
              <a:t>2.	Arts, Culture and Heritage;</a:t>
            </a:r>
          </a:p>
          <a:p>
            <a:pPr eaLnBrk="1" hangingPunct="1">
              <a:spcBef>
                <a:spcPct val="0"/>
              </a:spcBef>
            </a:pPr>
            <a:r>
              <a:rPr lang="en-AU" smtClean="0"/>
              <a:t>3.	Environmental Best Practices;</a:t>
            </a:r>
          </a:p>
          <a:p>
            <a:pPr eaLnBrk="1" hangingPunct="1">
              <a:spcBef>
                <a:spcPct val="0"/>
              </a:spcBef>
            </a:pPr>
            <a:r>
              <a:rPr lang="en-AU" smtClean="0"/>
              <a:t>4.	Community Participation and Empowerment;</a:t>
            </a:r>
          </a:p>
          <a:p>
            <a:pPr eaLnBrk="1" hangingPunct="1">
              <a:spcBef>
                <a:spcPct val="0"/>
              </a:spcBef>
            </a:pPr>
            <a:r>
              <a:rPr lang="en-AU" smtClean="0"/>
              <a:t>5.	Healthy Lifestyle; and</a:t>
            </a:r>
          </a:p>
          <a:p>
            <a:pPr eaLnBrk="1" hangingPunct="1">
              <a:spcBef>
                <a:spcPct val="0"/>
              </a:spcBef>
            </a:pPr>
            <a:r>
              <a:rPr lang="en-AU" smtClean="0"/>
              <a:t>6.	Strategic Planning.</a:t>
            </a:r>
          </a:p>
          <a:p>
            <a:pPr eaLnBrk="1" hangingPunct="1">
              <a:spcBef>
                <a:spcPct val="0"/>
              </a:spcBef>
            </a:pPr>
            <a:endParaRPr lang="en-AU" smtClean="0"/>
          </a:p>
          <a:p>
            <a:pPr eaLnBrk="1" hangingPunct="1">
              <a:spcBef>
                <a:spcPct val="0"/>
              </a:spcBef>
            </a:pPr>
            <a:r>
              <a:rPr lang="en-AU" smtClean="0"/>
              <a:t>Other shortlisted cities:</a:t>
            </a:r>
          </a:p>
          <a:p>
            <a:pPr eaLnBrk="1" hangingPunct="1">
              <a:spcBef>
                <a:spcPct val="0"/>
              </a:spcBef>
            </a:pPr>
            <a:r>
              <a:rPr lang="en-AU" smtClean="0"/>
              <a:t>•	Anping District, Taiwan, Republic of China;</a:t>
            </a:r>
          </a:p>
          <a:p>
            <a:pPr eaLnBrk="1" hangingPunct="1">
              <a:spcBef>
                <a:spcPct val="0"/>
              </a:spcBef>
            </a:pPr>
            <a:r>
              <a:rPr lang="en-AU" smtClean="0"/>
              <a:t>•	Chrudim, Czech Republic;</a:t>
            </a:r>
          </a:p>
          <a:p>
            <a:pPr eaLnBrk="1" hangingPunct="1">
              <a:spcBef>
                <a:spcPct val="0"/>
              </a:spcBef>
            </a:pPr>
            <a:r>
              <a:rPr lang="en-AU" smtClean="0"/>
              <a:t>•	Dalongdong, Tapei, Republic of China;</a:t>
            </a:r>
          </a:p>
          <a:p>
            <a:pPr eaLnBrk="1" hangingPunct="1">
              <a:spcBef>
                <a:spcPct val="0"/>
              </a:spcBef>
            </a:pPr>
            <a:r>
              <a:rPr lang="en-AU" smtClean="0"/>
              <a:t>•	Danyang-gun, Korea;</a:t>
            </a:r>
          </a:p>
          <a:p>
            <a:pPr eaLnBrk="1" hangingPunct="1">
              <a:spcBef>
                <a:spcPct val="0"/>
              </a:spcBef>
            </a:pPr>
            <a:r>
              <a:rPr lang="en-AU" smtClean="0"/>
              <a:t>•	Hadong Gun, Korea;</a:t>
            </a:r>
          </a:p>
          <a:p>
            <a:pPr eaLnBrk="1" hangingPunct="1">
              <a:spcBef>
                <a:spcPct val="0"/>
              </a:spcBef>
            </a:pPr>
            <a:r>
              <a:rPr lang="en-AU" smtClean="0"/>
              <a:t>•	Hagi City, Japan;</a:t>
            </a:r>
          </a:p>
          <a:p>
            <a:pPr eaLnBrk="1" hangingPunct="1">
              <a:spcBef>
                <a:spcPct val="0"/>
              </a:spcBef>
            </a:pPr>
            <a:r>
              <a:rPr lang="en-AU" smtClean="0"/>
              <a:t>•	Houbi District, Taiwan, Republic of China;</a:t>
            </a:r>
          </a:p>
          <a:p>
            <a:pPr eaLnBrk="1" hangingPunct="1">
              <a:spcBef>
                <a:spcPct val="0"/>
              </a:spcBef>
            </a:pPr>
            <a:r>
              <a:rPr lang="en-AU" smtClean="0"/>
              <a:t>•	Jihlava, Czech Republic;</a:t>
            </a:r>
          </a:p>
          <a:p>
            <a:pPr eaLnBrk="1" hangingPunct="1">
              <a:spcBef>
                <a:spcPct val="0"/>
              </a:spcBef>
            </a:pPr>
            <a:r>
              <a:rPr lang="en-AU" smtClean="0"/>
              <a:t>•	Kladno, Czech Republic;</a:t>
            </a:r>
          </a:p>
          <a:p>
            <a:pPr eaLnBrk="1" hangingPunct="1">
              <a:spcBef>
                <a:spcPct val="0"/>
              </a:spcBef>
            </a:pPr>
            <a:r>
              <a:rPr lang="en-AU" smtClean="0"/>
              <a:t>•	Mandurah, Australia;</a:t>
            </a:r>
          </a:p>
          <a:p>
            <a:pPr eaLnBrk="1" hangingPunct="1">
              <a:spcBef>
                <a:spcPct val="0"/>
              </a:spcBef>
            </a:pPr>
            <a:r>
              <a:rPr lang="en-AU" smtClean="0"/>
              <a:t>•	Pfaffenhofen an der Ilm, Germany;</a:t>
            </a:r>
          </a:p>
          <a:p>
            <a:pPr eaLnBrk="1" hangingPunct="1">
              <a:spcBef>
                <a:spcPct val="0"/>
              </a:spcBef>
            </a:pPr>
            <a:r>
              <a:rPr lang="en-AU" smtClean="0"/>
              <a:t>•	Seocheon County, Korea;</a:t>
            </a:r>
          </a:p>
          <a:p>
            <a:pPr eaLnBrk="1" hangingPunct="1">
              <a:spcBef>
                <a:spcPct val="0"/>
              </a:spcBef>
            </a:pPr>
            <a:r>
              <a:rPr lang="en-AU" smtClean="0"/>
              <a:t>•	Tabor, Czech Republic;</a:t>
            </a:r>
          </a:p>
          <a:p>
            <a:pPr eaLnBrk="1" hangingPunct="1">
              <a:spcBef>
                <a:spcPct val="0"/>
              </a:spcBef>
            </a:pPr>
            <a:r>
              <a:rPr lang="en-AU" smtClean="0"/>
              <a:t>•	Utena, Lithuania; and</a:t>
            </a:r>
          </a:p>
          <a:p>
            <a:pPr eaLnBrk="1" hangingPunct="1">
              <a:spcBef>
                <a:spcPct val="0"/>
              </a:spcBef>
            </a:pPr>
            <a:r>
              <a:rPr lang="en-AU" smtClean="0"/>
              <a:t>•	Xinqiao Town, Jiangyin City, PR China.</a:t>
            </a:r>
          </a:p>
          <a:p>
            <a:pPr eaLnBrk="1" hangingPunct="1">
              <a:spcBef>
                <a:spcPct val="0"/>
              </a:spcBef>
            </a:pPr>
            <a:endParaRPr lang="en-AU" smtClean="0"/>
          </a:p>
          <a:p>
            <a:pPr eaLnBrk="1" hangingPunct="1">
              <a:spcBef>
                <a:spcPct val="0"/>
              </a:spcBef>
            </a:pPr>
            <a:r>
              <a:rPr lang="en-AU" smtClean="0"/>
              <a:t>finals held in Songpa, South Korea from the 27 October to 31 October. •	the overall category World Winner for Community Participation and Engagement</a:t>
            </a:r>
          </a:p>
        </p:txBody>
      </p:sp>
      <p:sp>
        <p:nvSpPr>
          <p:cNvPr id="348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E51D731-1C07-4A0F-9FE8-8EE51147F944}" type="slidenum">
              <a:rPr lang="en-AU">
                <a:solidFill>
                  <a:prstClr val="black"/>
                </a:solidFill>
              </a:rPr>
              <a:pPr eaLnBrk="1" hangingPunct="1"/>
              <a:t>24</a:t>
            </a:fld>
            <a:endParaRPr lang="en-A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AU" sz="1200" dirty="0" smtClean="0"/>
              <a:t>I’d like to highlight our achievements to date. These have included </a:t>
            </a:r>
          </a:p>
          <a:p>
            <a:pPr>
              <a:buFontTx/>
              <a:buChar char="•"/>
            </a:pPr>
            <a:r>
              <a:rPr lang="en-AU" sz="1200" dirty="0" smtClean="0"/>
              <a:t>the implementation of a new form of participatory governance, ‘the Alliance Governance Group’ (community, industry and government) to oversee and help implement outcomes of 2029;</a:t>
            </a:r>
          </a:p>
          <a:p>
            <a:pPr>
              <a:buFontTx/>
              <a:buChar char="•"/>
            </a:pPr>
            <a:r>
              <a:rPr lang="en-AU" sz="1200" dirty="0" smtClean="0"/>
              <a:t> ‘community champions’ who initiative and engage the community in conversations that matter; </a:t>
            </a:r>
          </a:p>
          <a:p>
            <a:pPr>
              <a:buFontTx/>
              <a:buChar char="•"/>
            </a:pPr>
            <a:r>
              <a:rPr lang="en-AU" sz="1200" dirty="0" smtClean="0"/>
              <a:t>a strong alliance with the media, in particular the widely read local newspaper, to foster informed dialogue and involvement; </a:t>
            </a:r>
          </a:p>
          <a:p>
            <a:pPr>
              <a:buFontTx/>
              <a:buChar char="•"/>
            </a:pPr>
            <a:r>
              <a:rPr lang="en-AU" sz="1200" dirty="0" smtClean="0"/>
              <a:t>new connections with Indigenous and multicultural  groups,</a:t>
            </a:r>
          </a:p>
          <a:p>
            <a:pPr>
              <a:buFontTx/>
              <a:buChar char="•"/>
            </a:pPr>
            <a:r>
              <a:rPr lang="en-AU" sz="1200" dirty="0" smtClean="0"/>
              <a:t>an interactive website, the implementation of innovative online deliberation, ‘</a:t>
            </a:r>
            <a:r>
              <a:rPr lang="en-AU" sz="1200" dirty="0" err="1" smtClean="0"/>
              <a:t>CivicEvolution</a:t>
            </a:r>
            <a:r>
              <a:rPr lang="en-AU" sz="1200" dirty="0" smtClean="0"/>
              <a:t>’ to encourage the community to develop ideas into proposals; and </a:t>
            </a:r>
          </a:p>
          <a:p>
            <a:pPr>
              <a:buFontTx/>
              <a:buChar char="•"/>
            </a:pPr>
            <a:r>
              <a:rPr lang="en-AU" sz="1200" dirty="0" smtClean="0"/>
              <a:t>small and large scale face-to-face deliberations to facilitate joint problem solving and collaborative action.</a:t>
            </a:r>
          </a:p>
          <a:p>
            <a:endParaRPr lang="en-AU" sz="1200" dirty="0" smtClean="0"/>
          </a:p>
          <a:p>
            <a:endParaRPr lang="en-AU" sz="1200" dirty="0" smtClean="0"/>
          </a:p>
          <a:p>
            <a:r>
              <a:rPr lang="en-AU" sz="1200" dirty="0" smtClean="0"/>
              <a:t>Participation to date has been very encouraging and we believe that we are building stronger civic mindfulness, democratic attitudes and skills within the City.  This was evidenced in the recent Enquiry by Design where 250 community members participated in the three day deliberative process to design the future of our City.</a:t>
            </a:r>
            <a:endParaRPr lang="en-AU" sz="1200" b="1" i="1" dirty="0" smtClean="0"/>
          </a:p>
          <a:p>
            <a:endParaRPr lang="en-AU" sz="1200" dirty="0" smtClean="0"/>
          </a:p>
          <a:p>
            <a:r>
              <a:rPr lang="en-AU" sz="1200" dirty="0" smtClean="0"/>
              <a:t>Through 2029 and Beyond we will continue to </a:t>
            </a:r>
            <a:r>
              <a:rPr lang="en-US" sz="1200" dirty="0" smtClean="0"/>
              <a:t>create new forums where people can talk through their ideas and access assistance with developing them, including development of the entrepreneurial spirit.</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0545278D-936A-1647-96B5-03B2B973F939}"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Thank you once again for the opportunity to present our City at these Awards</a:t>
            </a:r>
          </a:p>
          <a:p>
            <a:r>
              <a:rPr lang="en-AU" dirty="0" smtClean="0"/>
              <a:t>We are immensely proud of what we have achieved so far but do not underestimate the challenges ahead to become one of the world’s best  sustainable and liveable regional community</a:t>
            </a:r>
          </a:p>
          <a:p>
            <a:r>
              <a:rPr lang="en-AU" dirty="0" smtClean="0"/>
              <a:t>We know that turning our vision into a reality over the next 50 years will take intelligence, commitment, effort and leadership. It also requires recognition that the world is constantly evolving and we will have to modify this vision over time. </a:t>
            </a:r>
          </a:p>
          <a:p>
            <a:r>
              <a:rPr lang="en-AU" dirty="0" smtClean="0"/>
              <a:t>We will work to ensure that the City of Greater Geraldton continues to recognise and strengthen the values of a visionary, civic minded AND HIGHLY LIVEABLE community.</a:t>
            </a:r>
            <a:endParaRPr lang="en-US" dirty="0"/>
          </a:p>
        </p:txBody>
      </p:sp>
      <p:sp>
        <p:nvSpPr>
          <p:cNvPr id="4" name="Slide Number Placeholder 3"/>
          <p:cNvSpPr>
            <a:spLocks noGrp="1"/>
          </p:cNvSpPr>
          <p:nvPr>
            <p:ph type="sldNum" sz="quarter" idx="10"/>
          </p:nvPr>
        </p:nvSpPr>
        <p:spPr/>
        <p:txBody>
          <a:bodyPr/>
          <a:lstStyle/>
          <a:p>
            <a:fld id="{0545278D-936A-1647-96B5-03B2B973F939}"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b="1" smtClean="0"/>
              <a:t>To find out more about this project.</a:t>
            </a:r>
          </a:p>
        </p:txBody>
      </p:sp>
      <p:sp>
        <p:nvSpPr>
          <p:cNvPr id="368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3D7FC58-F473-41F7-9A3F-23045CF84364}" type="slidenum">
              <a:rPr lang="en-AU">
                <a:solidFill>
                  <a:prstClr val="black"/>
                </a:solidFill>
              </a:rPr>
              <a:pPr eaLnBrk="1" hangingPunct="1"/>
              <a:t>27</a:t>
            </a:fld>
            <a:endParaRPr lang="en-AU">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80000"/>
              </a:lnSpc>
            </a:pPr>
            <a:r>
              <a:rPr lang="en-AU" sz="1200" dirty="0" smtClean="0"/>
              <a:t>Australia is a vast island continent. The interior of the country is mostly flat, barren and sparsely populated, with 80% of the people living on the narrow, fertile and cooler coastal environment. </a:t>
            </a:r>
          </a:p>
          <a:p>
            <a:pPr>
              <a:lnSpc>
                <a:spcPct val="80000"/>
              </a:lnSpc>
            </a:pPr>
            <a:r>
              <a:rPr lang="en-AU" sz="1200" dirty="0" smtClean="0"/>
              <a:t>Despite its relatively small population, Australia has the 14th biggest economy in the world. Its GDP is approximately $1.3 trillion USD, dominated by its service sector, with agriculture and mining accounting for 57% of the national exports.</a:t>
            </a:r>
          </a:p>
          <a:p>
            <a:pPr>
              <a:lnSpc>
                <a:spcPct val="80000"/>
              </a:lnSpc>
            </a:pPr>
            <a:endParaRPr lang="en-AU" sz="1200" dirty="0" smtClean="0"/>
          </a:p>
          <a:p>
            <a:pPr>
              <a:lnSpc>
                <a:spcPct val="80000"/>
              </a:lnSpc>
            </a:pPr>
            <a:r>
              <a:rPr lang="en-AU" sz="1200" dirty="0" smtClean="0"/>
              <a:t>Greater Geraldton is in Western Australia which has a population of over 2 million, mostly made up of numerous waves of immigration from 200 countries and a small Indigenous population</a:t>
            </a:r>
            <a:r>
              <a:rPr lang="en-US" sz="1200" dirty="0" smtClean="0"/>
              <a:t>.  </a:t>
            </a:r>
            <a:r>
              <a:rPr lang="en-AU" sz="1200" dirty="0" smtClean="0"/>
              <a:t>Greater Geraldton has 38,000 citizens and we are expecting to double our population over the next 10 years. We estimate that our land use carrying capacity is around 230,000 people.</a:t>
            </a:r>
          </a:p>
          <a:p>
            <a:pPr>
              <a:lnSpc>
                <a:spcPct val="80000"/>
              </a:lnSpc>
            </a:pPr>
            <a:endParaRPr lang="en-AU" sz="1200" dirty="0" smtClean="0"/>
          </a:p>
          <a:p>
            <a:pPr>
              <a:lnSpc>
                <a:spcPct val="80000"/>
              </a:lnSpc>
            </a:pPr>
            <a:r>
              <a:rPr lang="en-AU" sz="1200" dirty="0" smtClean="0"/>
              <a:t>Our story begins with the traditional custodians of our land, the </a:t>
            </a:r>
            <a:r>
              <a:rPr lang="en-AU" sz="1200" dirty="0" err="1" smtClean="0"/>
              <a:t>Yamatji</a:t>
            </a:r>
            <a:r>
              <a:rPr lang="en-AU" sz="1200" dirty="0" smtClean="0"/>
              <a:t> people, who have 40,000 years of rich cultural and spiritual connections across the region.  Greater Geraldton has a fascinating maritime heritage which began with European contact in the 17th Century. The first European </a:t>
            </a:r>
            <a:r>
              <a:rPr lang="en-AU" sz="1200" dirty="0" err="1" smtClean="0"/>
              <a:t>townsites</a:t>
            </a:r>
            <a:r>
              <a:rPr lang="en-AU" sz="1200" dirty="0" smtClean="0"/>
              <a:t> at Geraldton and Greenough were established over 150 years ago.  </a:t>
            </a:r>
          </a:p>
          <a:p>
            <a:pPr>
              <a:lnSpc>
                <a:spcPct val="80000"/>
              </a:lnSpc>
            </a:pPr>
            <a:endParaRPr lang="en-AU" sz="1200" dirty="0" smtClean="0"/>
          </a:p>
          <a:p>
            <a:pPr>
              <a:lnSpc>
                <a:spcPct val="80000"/>
              </a:lnSpc>
            </a:pPr>
            <a:r>
              <a:rPr lang="en-AU" sz="1200" dirty="0" smtClean="0"/>
              <a:t>Greater Geraldton is the one of the main regional cities of Western Australia,  with fishing and agriculture (wheat and sheep) being the traditional economic backbone of the region’s economy. Both these industries are in decline due to collapsing fish stocks and drought. In more recent times, mining of vast mineral resources, high technology including world class radio astronomy and alternative energy opportunities have emerged as the new economic drivers. </a:t>
            </a:r>
          </a:p>
          <a:p>
            <a:pPr>
              <a:lnSpc>
                <a:spcPct val="80000"/>
              </a:lnSpc>
            </a:pPr>
            <a:endParaRPr lang="en-AU" sz="1200" dirty="0" smtClean="0"/>
          </a:p>
          <a:p>
            <a:pPr>
              <a:lnSpc>
                <a:spcPct val="80000"/>
              </a:lnSpc>
            </a:pPr>
            <a:r>
              <a:rPr lang="en-AU" sz="1200" dirty="0" smtClean="0"/>
              <a:t>Capitalising on these economic opportunities will see significant changes to our regional economy, a dramatic increase in population and a changed demography profile.  At the same time the City is facing significant challenges associated with climate change -reduced rainfall, higher temperatures and rising sea levels- as well as the problem of peak oil which will affect our dependency on conventional transport that has played such a crucial role in overcoming our remoteness. The likely speed of population growth is a cause of concern for some of our current citizens who prefer to retain the “country feel and lifestyle” and are fearful of the potential damage to the environment, congestion and more impersonal crowded living.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545278D-936A-1647-96B5-03B2B973F939}" type="slidenum">
              <a:rPr lang="en-US" smtClean="0"/>
              <a:pPr/>
              <a:t>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The challenge for our civic leaders is to engage the community in the planning of our growth and to ensure that we remain resilient and become a sustainable and liveable city.  What sets us apart, we believe is our commitment to the innovative </a:t>
            </a:r>
            <a:r>
              <a:rPr lang="en-AU" i="1" dirty="0" smtClean="0"/>
              <a:t>2029 and Beyond</a:t>
            </a:r>
            <a:r>
              <a:rPr lang="en-AU" dirty="0" smtClean="0"/>
              <a:t> initiative, which is the centrepiece strategy for the City’s transformation. 2029 and Beyond is a long-term strategy that involves the community – ordinary citizens, all levels of government, industry and the non-government sector in participatory governance. Together we will undertake collaborative problem solving and decision making.  </a:t>
            </a:r>
            <a:r>
              <a:rPr lang="en-AU" i="1" dirty="0" smtClean="0"/>
              <a:t>2029 and Beyond</a:t>
            </a:r>
            <a:r>
              <a:rPr lang="en-AU" dirty="0" smtClean="0"/>
              <a:t> has been designed to fulfil the citizens’ vision for a smart, sustainable city where a sense of community matters for current and future generations.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0545278D-936A-1647-96B5-03B2B973F939}" type="slidenum">
              <a:rPr lang="en-US" smtClean="0"/>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AU" dirty="0" smtClean="0"/>
              <a:t>Our citizens place a very high value on the strong sense of community, civic engagement and the benefits of living within a diverse and culturally rich community. In our City over 7,500 people volunteer their time to support groups or organisations that enhance the well-being of the community and its environment.</a:t>
            </a:r>
          </a:p>
          <a:p>
            <a:pPr>
              <a:lnSpc>
                <a:spcPct val="90000"/>
              </a:lnSpc>
            </a:pPr>
            <a:r>
              <a:rPr lang="en-AU" dirty="0" smtClean="0"/>
              <a:t> </a:t>
            </a:r>
          </a:p>
          <a:p>
            <a:pPr>
              <a:lnSpc>
                <a:spcPct val="90000"/>
              </a:lnSpc>
            </a:pPr>
            <a:r>
              <a:rPr lang="en-AU" dirty="0" smtClean="0"/>
              <a:t>The City has sought to build on this community spirit and to take it further.  Our goal is to implement participative governance as the usual way for the City to plan and take actions towards sustainable future. Participative governance involves ordinary citizens, all levels of government, industry and the non-government sector learning together and collaborating to produce a blueprint for the future of the City.  </a:t>
            </a:r>
          </a:p>
          <a:p>
            <a:pPr>
              <a:lnSpc>
                <a:spcPct val="90000"/>
              </a:lnSpc>
            </a:pPr>
            <a:r>
              <a:rPr lang="en-AU" dirty="0" smtClean="0"/>
              <a:t>To do this the City is leading a long-term innovative strategy called </a:t>
            </a:r>
            <a:r>
              <a:rPr lang="en-AU" i="1" dirty="0" smtClean="0"/>
              <a:t>2029 and Beyond</a:t>
            </a:r>
            <a:r>
              <a:rPr lang="en-AU" dirty="0" smtClean="0"/>
              <a:t>.  Not only is there a high degree of participation, but the way people participate is also very important. Citizens have diverse opportunities to take part in serious, in-depth, mutually respectful discussion, exploring and explaining their reasons for the positions they take, considering and carefully weighing options, and cooperating to arrive at decisions that reflect a coherent voice. Importantly, everyday people, including those who don’t usually participate in civic decision-making, are playing an integral role in policy development and decision-making. </a:t>
            </a:r>
          </a:p>
          <a:p>
            <a:pPr>
              <a:lnSpc>
                <a:spcPct val="90000"/>
              </a:lnSpc>
            </a:pPr>
            <a:r>
              <a:rPr lang="en-AU" dirty="0" smtClean="0"/>
              <a:t>The work we are doing through </a:t>
            </a:r>
            <a:r>
              <a:rPr lang="en-AU" i="1" dirty="0" smtClean="0"/>
              <a:t>2029 and Beyond</a:t>
            </a:r>
            <a:r>
              <a:rPr lang="en-AU" dirty="0" smtClean="0"/>
              <a:t> has been recognised internationally by the Bertelsmann Foundation in their global </a:t>
            </a:r>
            <a:r>
              <a:rPr lang="en-AU" dirty="0" err="1" smtClean="0"/>
              <a:t>Reinhard</a:t>
            </a:r>
            <a:r>
              <a:rPr lang="en-AU" dirty="0" smtClean="0"/>
              <a:t> </a:t>
            </a:r>
            <a:r>
              <a:rPr lang="en-AU" dirty="0" err="1" smtClean="0"/>
              <a:t>Mohn</a:t>
            </a:r>
            <a:r>
              <a:rPr lang="en-AU" dirty="0" smtClean="0"/>
              <a:t> Prize. Of the 123 entries from 23 countries in 2010, our project was awarded 5th place. Here is a short film made for our submission.</a:t>
            </a:r>
            <a:endParaRPr lang="en-US" dirty="0"/>
          </a:p>
        </p:txBody>
      </p:sp>
      <p:sp>
        <p:nvSpPr>
          <p:cNvPr id="4" name="Slide Number Placeholder 3"/>
          <p:cNvSpPr>
            <a:spLocks noGrp="1"/>
          </p:cNvSpPr>
          <p:nvPr>
            <p:ph type="sldNum" sz="quarter" idx="10"/>
          </p:nvPr>
        </p:nvSpPr>
        <p:spPr/>
        <p:txBody>
          <a:bodyPr/>
          <a:lstStyle/>
          <a:p>
            <a:fld id="{0545278D-936A-1647-96B5-03B2B973F939}" type="slidenum">
              <a:rPr lang="en-US" smtClean="0"/>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smtClean="0"/>
              <a:t>CUSP (Curtin University Sustainability Policy Institute) led by Prof Peter Newman</a:t>
            </a:r>
          </a:p>
          <a:p>
            <a:pPr eaLnBrk="1" hangingPunct="1">
              <a:spcBef>
                <a:spcPct val="0"/>
              </a:spcBef>
            </a:pPr>
            <a:r>
              <a:rPr lang="en-AU" smtClean="0"/>
              <a:t>Prof Janette Hartz-Karp</a:t>
            </a:r>
          </a:p>
          <a:p>
            <a:pPr eaLnBrk="1" hangingPunct="1">
              <a:spcBef>
                <a:spcPct val="0"/>
              </a:spcBef>
            </a:pPr>
            <a:endParaRPr lang="en-AU" smtClean="0"/>
          </a:p>
          <a:p>
            <a:pPr eaLnBrk="1" hangingPunct="1">
              <a:spcBef>
                <a:spcPct val="0"/>
              </a:spcBef>
            </a:pPr>
            <a:r>
              <a:rPr lang="en-AU" smtClean="0"/>
              <a:t>University of WA</a:t>
            </a:r>
          </a:p>
          <a:p>
            <a:pPr eaLnBrk="1" hangingPunct="1">
              <a:spcBef>
                <a:spcPct val="0"/>
              </a:spcBef>
            </a:pPr>
            <a:endParaRPr lang="en-AU" smtClean="0"/>
          </a:p>
          <a:p>
            <a:pPr eaLnBrk="1" hangingPunct="1">
              <a:spcBef>
                <a:spcPct val="0"/>
              </a:spcBef>
            </a:pPr>
            <a:r>
              <a:rPr lang="en-AU" smtClean="0"/>
              <a:t>Lotterywest</a:t>
            </a:r>
          </a:p>
          <a:p>
            <a:pPr eaLnBrk="1" hangingPunct="1">
              <a:spcBef>
                <a:spcPct val="0"/>
              </a:spcBef>
            </a:pPr>
            <a:r>
              <a:rPr lang="en-AU" smtClean="0"/>
              <a:t>Mid West Development Commission</a:t>
            </a:r>
          </a:p>
          <a:p>
            <a:pPr eaLnBrk="1" hangingPunct="1">
              <a:spcBef>
                <a:spcPct val="0"/>
              </a:spcBef>
            </a:pPr>
            <a:r>
              <a:rPr lang="en-AU" smtClean="0"/>
              <a:t>Main Roads</a:t>
            </a:r>
          </a:p>
          <a:p>
            <a:pPr eaLnBrk="1" hangingPunct="1">
              <a:spcBef>
                <a:spcPct val="0"/>
              </a:spcBef>
            </a:pPr>
            <a:r>
              <a:rPr lang="en-AU" smtClean="0"/>
              <a:t>Combined Universities Centre for Rural Health</a:t>
            </a:r>
          </a:p>
          <a:p>
            <a:pPr eaLnBrk="1" hangingPunct="1">
              <a:spcBef>
                <a:spcPct val="0"/>
              </a:spcBef>
            </a:pPr>
            <a:r>
              <a:rPr lang="en-AU" smtClean="0"/>
              <a:t>Mid West Aboriginal Organisations Alliance</a:t>
            </a:r>
          </a:p>
          <a:p>
            <a:pPr eaLnBrk="1" hangingPunct="1">
              <a:spcBef>
                <a:spcPct val="0"/>
              </a:spcBef>
            </a:pPr>
            <a:r>
              <a:rPr lang="en-AU" smtClean="0"/>
              <a:t>Department of Planning</a:t>
            </a:r>
          </a:p>
          <a:p>
            <a:pPr eaLnBrk="1" hangingPunct="1">
              <a:spcBef>
                <a:spcPct val="0"/>
              </a:spcBef>
            </a:pPr>
            <a:endParaRPr lang="en-US" smtClean="0"/>
          </a:p>
        </p:txBody>
      </p:sp>
      <p:sp>
        <p:nvSpPr>
          <p:cNvPr id="256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6D904E4-8A91-4B20-B472-CB0432431D03}" type="slidenum">
              <a:rPr lang="en-AU">
                <a:solidFill>
                  <a:prstClr val="black"/>
                </a:solidFill>
              </a:rPr>
              <a:pPr eaLnBrk="1" hangingPunct="1"/>
              <a:t>18</a:t>
            </a:fld>
            <a:endParaRPr lang="en-A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AU" sz="1200" dirty="0" smtClean="0"/>
              <a:t>I’d like to highlight our achievements to date. These have included </a:t>
            </a:r>
          </a:p>
          <a:p>
            <a:pPr>
              <a:buFontTx/>
              <a:buChar char="•"/>
            </a:pPr>
            <a:r>
              <a:rPr lang="en-AU" sz="1200" dirty="0" smtClean="0"/>
              <a:t>the implementation of a new form of participatory governance, ‘the Alliance Governance Group’ (community, industry and government) to oversee and help implement outcomes of 2029;</a:t>
            </a:r>
          </a:p>
          <a:p>
            <a:pPr>
              <a:buFontTx/>
              <a:buChar char="•"/>
            </a:pPr>
            <a:r>
              <a:rPr lang="en-AU" sz="1200" dirty="0" smtClean="0"/>
              <a:t> ‘community champions’ who initiative and engage the community in conversations that matter; </a:t>
            </a:r>
          </a:p>
          <a:p>
            <a:pPr>
              <a:buFontTx/>
              <a:buChar char="•"/>
            </a:pPr>
            <a:r>
              <a:rPr lang="en-AU" sz="1200" dirty="0" smtClean="0"/>
              <a:t>a strong alliance with the media, in particular the widely read local newspaper, to foster informed dialogue and involvement; </a:t>
            </a:r>
          </a:p>
          <a:p>
            <a:pPr>
              <a:buFontTx/>
              <a:buChar char="•"/>
            </a:pPr>
            <a:r>
              <a:rPr lang="en-AU" sz="1200" dirty="0" smtClean="0"/>
              <a:t>new connections with Indigenous and multicultural  groups,</a:t>
            </a:r>
          </a:p>
          <a:p>
            <a:pPr>
              <a:buFontTx/>
              <a:buChar char="•"/>
            </a:pPr>
            <a:r>
              <a:rPr lang="en-AU" sz="1200" dirty="0" smtClean="0"/>
              <a:t>an interactive website, the implementation of innovative online deliberation, ‘</a:t>
            </a:r>
            <a:r>
              <a:rPr lang="en-AU" sz="1200" dirty="0" err="1" smtClean="0"/>
              <a:t>CivicEvolution</a:t>
            </a:r>
            <a:r>
              <a:rPr lang="en-AU" sz="1200" dirty="0" smtClean="0"/>
              <a:t>’ to encourage the community to develop ideas into proposals; and </a:t>
            </a:r>
          </a:p>
          <a:p>
            <a:pPr>
              <a:buFontTx/>
              <a:buChar char="•"/>
            </a:pPr>
            <a:r>
              <a:rPr lang="en-AU" sz="1200" dirty="0" smtClean="0"/>
              <a:t>small and large scale face-to-face deliberations to facilitate joint problem solving and collaborative action.</a:t>
            </a:r>
          </a:p>
          <a:p>
            <a:endParaRPr lang="en-AU" sz="1200" dirty="0" smtClean="0"/>
          </a:p>
          <a:p>
            <a:endParaRPr lang="en-AU" sz="1200" dirty="0" smtClean="0"/>
          </a:p>
          <a:p>
            <a:r>
              <a:rPr lang="en-AU" sz="1200" dirty="0" smtClean="0"/>
              <a:t>Participation to date has been very encouraging and we believe that we are building stronger civic mindfulness, democratic attitudes and skills within the City.  This was evidenced in the recent Enquiry by Design where 250 community members participated in the three day deliberative process to design the future of our City.</a:t>
            </a:r>
            <a:endParaRPr lang="en-AU" sz="1200" b="1" i="1" dirty="0" smtClean="0"/>
          </a:p>
          <a:p>
            <a:endParaRPr lang="en-AU" sz="1200" dirty="0" smtClean="0"/>
          </a:p>
          <a:p>
            <a:r>
              <a:rPr lang="en-AU" sz="1200" dirty="0" smtClean="0"/>
              <a:t>Through 2029 and Beyond we will continue to </a:t>
            </a:r>
            <a:r>
              <a:rPr lang="en-US" sz="1200" dirty="0" smtClean="0"/>
              <a:t>create new forums where people can talk through their ideas and access assistance with developing them, including development of the entrepreneurial spirit.</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0545278D-936A-1647-96B5-03B2B973F939}" type="slidenum">
              <a:rPr lang="en-US" smtClean="0"/>
              <a:pPr/>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ANDREA</a:t>
            </a:r>
          </a:p>
          <a:p>
            <a:pPr eaLnBrk="1" hangingPunct="1">
              <a:spcBef>
                <a:spcPct val="0"/>
              </a:spcBef>
            </a:pPr>
            <a:r>
              <a:rPr lang="en-US" smtClean="0"/>
              <a:t>Copies of various reports produced in folders for judging panel – process of gradual building of knowledge and understanding.  This is not a ‘once off event’  - it is a new way of working with community and becoming a more deliberative community</a:t>
            </a:r>
          </a:p>
          <a:p>
            <a:pPr eaLnBrk="1" hangingPunct="1">
              <a:spcBef>
                <a:spcPct val="0"/>
              </a:spcBef>
            </a:pPr>
            <a:endParaRPr lang="en-US" smtClean="0"/>
          </a:p>
        </p:txBody>
      </p:sp>
      <p:sp>
        <p:nvSpPr>
          <p:cNvPr id="276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6D87293-F38F-46AD-A8D1-8F22307BBA36}" type="slidenum">
              <a:rPr lang="en-AU">
                <a:solidFill>
                  <a:prstClr val="black"/>
                </a:solidFill>
              </a:rPr>
              <a:pPr eaLnBrk="1" hangingPunct="1"/>
              <a:t>20</a:t>
            </a:fld>
            <a:endParaRPr lang="en-AU">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t>PHIL</a:t>
            </a:r>
          </a:p>
          <a:p>
            <a:pPr eaLnBrk="1" hangingPunct="1">
              <a:spcBef>
                <a:spcPct val="0"/>
              </a:spcBef>
            </a:pPr>
            <a:r>
              <a:rPr lang="en-US" b="1" smtClean="0"/>
              <a:t>Brief outline of regional planning in WA</a:t>
            </a:r>
          </a:p>
          <a:p>
            <a:pPr eaLnBrk="1" hangingPunct="1">
              <a:spcBef>
                <a:spcPct val="0"/>
              </a:spcBef>
            </a:pPr>
            <a:r>
              <a:rPr lang="en-US" smtClean="0"/>
              <a:t>Over 250 people participated.  </a:t>
            </a:r>
          </a:p>
          <a:p>
            <a:pPr eaLnBrk="1" hangingPunct="1">
              <a:spcBef>
                <a:spcPct val="0"/>
              </a:spcBef>
            </a:pPr>
            <a:r>
              <a:rPr lang="en-US" smtClean="0"/>
              <a:t>100 self selected – worked hard to get youth, indigenous and multicultural community involved     </a:t>
            </a:r>
            <a:r>
              <a:rPr lang="en-US" smtClean="0">
                <a:solidFill>
                  <a:srgbClr val="FF0000"/>
                </a:solidFill>
              </a:rPr>
              <a:t>(forum participants were representative of the demographics of the Greater Geraldton City region)</a:t>
            </a:r>
          </a:p>
          <a:p>
            <a:pPr eaLnBrk="1" hangingPunct="1">
              <a:spcBef>
                <a:spcPct val="0"/>
              </a:spcBef>
            </a:pPr>
            <a:r>
              <a:rPr lang="en-US" smtClean="0"/>
              <a:t>100 random selected</a:t>
            </a:r>
          </a:p>
          <a:p>
            <a:pPr eaLnBrk="1" hangingPunct="1">
              <a:spcBef>
                <a:spcPct val="0"/>
              </a:spcBef>
            </a:pPr>
            <a:r>
              <a:rPr lang="en-US" smtClean="0"/>
              <a:t>50 key stakeholder agencies invited</a:t>
            </a:r>
          </a:p>
          <a:p>
            <a:pPr eaLnBrk="1" hangingPunct="1">
              <a:spcBef>
                <a:spcPct val="0"/>
              </a:spcBef>
            </a:pPr>
            <a:r>
              <a:rPr lang="en-US" smtClean="0"/>
              <a:t>Random seating to ensure a variety of views on each table.  </a:t>
            </a:r>
          </a:p>
          <a:p>
            <a:pPr eaLnBrk="1" hangingPunct="1">
              <a:spcBef>
                <a:spcPct val="0"/>
              </a:spcBef>
            </a:pPr>
            <a:r>
              <a:rPr lang="en-AU" smtClean="0"/>
              <a:t>Highly interactive; innovative use of technology; </a:t>
            </a:r>
          </a:p>
          <a:p>
            <a:pPr eaLnBrk="1" hangingPunct="1">
              <a:spcBef>
                <a:spcPct val="0"/>
              </a:spcBef>
            </a:pPr>
            <a:r>
              <a:rPr lang="en-AU" smtClean="0"/>
              <a:t>immediate reports back to the community</a:t>
            </a:r>
          </a:p>
          <a:p>
            <a:pPr eaLnBrk="1" hangingPunct="1">
              <a:spcBef>
                <a:spcPct val="0"/>
              </a:spcBef>
            </a:pPr>
            <a:r>
              <a:rPr lang="en-AU" smtClean="0"/>
              <a:t>Outputs to inform Strategic/Statutory Planning and </a:t>
            </a:r>
          </a:p>
          <a:p>
            <a:pPr eaLnBrk="1" hangingPunct="1">
              <a:spcBef>
                <a:spcPct val="0"/>
              </a:spcBef>
            </a:pPr>
            <a:r>
              <a:rPr lang="en-AU" smtClean="0"/>
              <a:t>a Community Action Plan</a:t>
            </a:r>
          </a:p>
          <a:p>
            <a:pPr eaLnBrk="1" hangingPunct="1">
              <a:spcBef>
                <a:spcPct val="0"/>
              </a:spcBef>
            </a:pPr>
            <a:endParaRPr lang="en-AU" smtClean="0"/>
          </a:p>
          <a:p>
            <a:pPr eaLnBrk="1" hangingPunct="1">
              <a:spcBef>
                <a:spcPct val="0"/>
              </a:spcBef>
            </a:pPr>
            <a:endParaRPr lang="en-AU" smtClean="0"/>
          </a:p>
          <a:p>
            <a:pPr eaLnBrk="1" hangingPunct="1">
              <a:spcBef>
                <a:spcPct val="0"/>
              </a:spcBef>
            </a:pPr>
            <a:r>
              <a:rPr lang="en-AU" smtClean="0"/>
              <a:t>Day 2 a select Multi-Disciplinary Team (MDT) of experts will synthesised outcomes from Day1, and developed a suite of scenarios and principles to guide future planning which were presented back to the community and key stakeholders in the evening for comment.  - the evening session with the community around 150 people returned and using station rounds commented on the six planning scenarios that were presented by the MDT</a:t>
            </a:r>
          </a:p>
          <a:p>
            <a:pPr eaLnBrk="1" hangingPunct="1">
              <a:spcBef>
                <a:spcPct val="0"/>
              </a:spcBef>
            </a:pPr>
            <a:endParaRPr lang="en-AU" smtClean="0"/>
          </a:p>
          <a:p>
            <a:pPr eaLnBrk="1" hangingPunct="1">
              <a:spcBef>
                <a:spcPct val="0"/>
              </a:spcBef>
            </a:pPr>
            <a:r>
              <a:rPr lang="en-AU" smtClean="0"/>
              <a:t>Day 3 the MDT will considered the feedback on the initial presentation and refined ideas, which presented back to the community and key stakeholders in the final evening for comment. Used Open Space Technology</a:t>
            </a:r>
          </a:p>
          <a:p>
            <a:pPr eaLnBrk="1" hangingPunct="1">
              <a:spcBef>
                <a:spcPct val="0"/>
              </a:spcBef>
            </a:pPr>
            <a:endParaRPr lang="en-AU" smtClean="0"/>
          </a:p>
          <a:p>
            <a:pPr eaLnBrk="1" hangingPunct="1">
              <a:spcBef>
                <a:spcPct val="0"/>
              </a:spcBef>
            </a:pPr>
            <a:r>
              <a:rPr lang="en-AU" smtClean="0"/>
              <a:t>An important step in establishing the direction for the future growth of Geraldton and the surrounding area, and will help to ensure that any future development is better coordinated to deliver a place that is more sustainable and serves the future needs of the community. </a:t>
            </a:r>
          </a:p>
          <a:p>
            <a:pPr eaLnBrk="1" hangingPunct="1">
              <a:spcBef>
                <a:spcPct val="0"/>
              </a:spcBef>
            </a:pPr>
            <a:endParaRPr lang="en-US" smtClean="0"/>
          </a:p>
          <a:p>
            <a:pPr eaLnBrk="1" hangingPunct="1">
              <a:spcBef>
                <a:spcPct val="0"/>
              </a:spcBef>
            </a:pPr>
            <a:r>
              <a:rPr lang="en-US" smtClean="0"/>
              <a:t>Output</a:t>
            </a:r>
          </a:p>
          <a:p>
            <a:pPr eaLnBrk="1" hangingPunct="1">
              <a:spcBef>
                <a:spcPct val="0"/>
              </a:spcBef>
            </a:pPr>
            <a:r>
              <a:rPr lang="en-US" smtClean="0"/>
              <a:t>Will feed into statutory planning documents</a:t>
            </a:r>
          </a:p>
          <a:p>
            <a:pPr eaLnBrk="1" hangingPunct="1">
              <a:spcBef>
                <a:spcPct val="0"/>
              </a:spcBef>
            </a:pPr>
            <a:r>
              <a:rPr lang="en-US" smtClean="0"/>
              <a:t>Community Action Plan – multi agency plan that responds to community aspirations</a:t>
            </a:r>
          </a:p>
          <a:p>
            <a:pPr eaLnBrk="1" hangingPunct="1">
              <a:spcBef>
                <a:spcPct val="0"/>
              </a:spcBef>
            </a:pPr>
            <a:r>
              <a:rPr lang="en-US" smtClean="0"/>
              <a:t>101 – small steps </a:t>
            </a:r>
            <a:endParaRPr lang="en-AU" smtClean="0"/>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89C9603-3814-48BC-979F-9F09AAD54DF2}" type="slidenum">
              <a:rPr lang="en-AU">
                <a:solidFill>
                  <a:srgbClr val="000000"/>
                </a:solidFill>
              </a:rPr>
              <a:pPr eaLnBrk="1" hangingPunct="1"/>
              <a:t>21</a:t>
            </a:fld>
            <a:endParaRPr lang="en-AU">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0545278D-936A-1647-96B5-03B2B973F939}"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r>
              <a:rPr lang="en-AU" dirty="0" smtClean="0"/>
              <a:t>6</a:t>
            </a:r>
            <a:r>
              <a:rPr lang="en-AU" baseline="30000" dirty="0" smtClean="0"/>
              <a:t>th</a:t>
            </a:r>
            <a:r>
              <a:rPr lang="en-AU" dirty="0" smtClean="0"/>
              <a:t> October 2011</a:t>
            </a:r>
            <a:endParaRPr lang="en-AU" dirty="0"/>
          </a:p>
        </p:txBody>
      </p:sp>
      <p:sp>
        <p:nvSpPr>
          <p:cNvPr id="5" name="Footer Placeholder 4"/>
          <p:cNvSpPr>
            <a:spLocks noGrp="1"/>
          </p:cNvSpPr>
          <p:nvPr>
            <p:ph type="ftr" sz="quarter" idx="11"/>
          </p:nvPr>
        </p:nvSpPr>
        <p:spPr/>
        <p:txBody>
          <a:bodyPr/>
          <a:lstStyle/>
          <a:p>
            <a:r>
              <a:rPr lang="en-AU" dirty="0" smtClean="0"/>
              <a:t>Presentation to the </a:t>
            </a:r>
          </a:p>
          <a:p>
            <a:r>
              <a:rPr lang="en-AU" b="1" dirty="0" smtClean="0"/>
              <a:t>Regional Development Council</a:t>
            </a:r>
            <a:endParaRPr lang="en-AU" b="1" dirty="0"/>
          </a:p>
        </p:txBody>
      </p:sp>
      <p:pic>
        <p:nvPicPr>
          <p:cNvPr id="8" name="Picture 7" descr="C:\Users\sherim\AppData\Local\Microsoft\Windows\Temporary Internet Files\Content.Outlook\F8GZHLLC\WARCA Logo High Res.jpg"/>
          <p:cNvPicPr/>
          <p:nvPr userDrawn="1"/>
        </p:nvPicPr>
        <p:blipFill rotWithShape="1">
          <a:blip r:embed="rId2" cstate="print">
            <a:extLst>
              <a:ext uri="{28A0092B-C50C-407E-A947-70E740481C1C}">
                <a14:useLocalDpi xmlns="" xmlns:a14="http://schemas.microsoft.com/office/drawing/2010/main" val="0"/>
              </a:ext>
            </a:extLst>
          </a:blip>
          <a:srcRect t="14946" b="10322"/>
          <a:stretch/>
        </p:blipFill>
        <p:spPr bwMode="auto">
          <a:xfrm>
            <a:off x="0" y="116632"/>
            <a:ext cx="4580255" cy="1163955"/>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25793663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743001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58650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328102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1313296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221893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47255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118069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89217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21970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50CBE-1A7B-4FA7-A073-FE15A2474355}" type="datetimeFigureOut">
              <a:rPr lang="en-AU" smtClean="0"/>
              <a:pPr/>
              <a:t>23/05/2012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4199450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50CBE-1A7B-4FA7-A073-FE15A2474355}" type="datetimeFigureOut">
              <a:rPr lang="en-AU" smtClean="0"/>
              <a:pPr/>
              <a:t>23/05/2012</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AB514-2A90-4FDE-ADBF-CE95A8B4F975}" type="slidenum">
              <a:rPr lang="en-AU" smtClean="0"/>
              <a:pPr/>
              <a:t>‹#›</a:t>
            </a:fld>
            <a:endParaRPr lang="en-AU"/>
          </a:p>
        </p:txBody>
      </p:sp>
    </p:spTree>
    <p:extLst>
      <p:ext uri="{BB962C8B-B14F-4D97-AF65-F5344CB8AC3E}">
        <p14:creationId xmlns="" xmlns:p14="http://schemas.microsoft.com/office/powerpoint/2010/main" val="915979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youtu.be/dNLuh_Seg5I" TargetMode="Externa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31.jpeg"/><Relationship Id="rId5" Type="http://schemas.openxmlformats.org/officeDocument/2006/relationships/diagramData" Target="../diagrams/data1.xml"/><Relationship Id="rId10" Type="http://schemas.openxmlformats.org/officeDocument/2006/relationships/image" Target="../media/image30.jpeg"/><Relationship Id="rId4" Type="http://schemas.openxmlformats.org/officeDocument/2006/relationships/image" Target="../media/image20.jpeg"/><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7.gif"/></Relationships>
</file>

<file path=ppt/slides/_rels/slide27.xml.rels><?xml version="1.0" encoding="UTF-8" standalone="yes"?>
<Relationships xmlns="http://schemas.openxmlformats.org/package/2006/relationships"><Relationship Id="rId8" Type="http://schemas.openxmlformats.org/officeDocument/2006/relationships/hyperlink" Target="http://www.linkedin.com/groups/Geraldtons-video-Reinhard-Mohn-Prize-2718371.S.4404586" TargetMode="External"/><Relationship Id="rId3" Type="http://schemas.openxmlformats.org/officeDocument/2006/relationships/image" Target="../media/image19.jpeg"/><Relationship Id="rId7" Type="http://schemas.openxmlformats.org/officeDocument/2006/relationships/hyperlink" Target="http://www.facebook.com/" TargetMode="External"/><Relationship Id="rId12"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www.2029.civicevolution.org/" TargetMode="External"/><Relationship Id="rId11" Type="http://schemas.openxmlformats.org/officeDocument/2006/relationships/image" Target="../media/image39.jpeg"/><Relationship Id="rId5" Type="http://schemas.openxmlformats.org/officeDocument/2006/relationships/hyperlink" Target="http://www.2029andbeyond.com.au/" TargetMode="External"/><Relationship Id="rId10" Type="http://schemas.openxmlformats.org/officeDocument/2006/relationships/image" Target="../media/image38.png"/><Relationship Id="rId4" Type="http://schemas.openxmlformats.org/officeDocument/2006/relationships/image" Target="../media/image20.jpeg"/><Relationship Id="rId9" Type="http://schemas.openxmlformats.org/officeDocument/2006/relationships/hyperlink" Target="http://vimeo.com/2923480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www.waregionalcities.com.au/"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Presentation to the Broome Economic Summit 2012</a:t>
            </a:r>
            <a:endParaRPr lang="en-AU" dirty="0"/>
          </a:p>
        </p:txBody>
      </p:sp>
      <p:sp>
        <p:nvSpPr>
          <p:cNvPr id="3" name="Subtitle 2"/>
          <p:cNvSpPr>
            <a:spLocks noGrp="1"/>
          </p:cNvSpPr>
          <p:nvPr>
            <p:ph type="subTitle" idx="1"/>
          </p:nvPr>
        </p:nvSpPr>
        <p:spPr/>
        <p:txBody>
          <a:bodyPr/>
          <a:lstStyle/>
          <a:p>
            <a:r>
              <a:rPr lang="en-AU" dirty="0" smtClean="0"/>
              <a:t>By Mayor Ian Carpenter</a:t>
            </a:r>
          </a:p>
          <a:p>
            <a:r>
              <a:rPr lang="en-AU" dirty="0" smtClean="0"/>
              <a:t>Chairman of the WA Regional Capitals Alliance</a:t>
            </a:r>
            <a:endParaRPr lang="en-AU" dirty="0"/>
          </a:p>
        </p:txBody>
      </p:sp>
    </p:spTree>
    <p:extLst>
      <p:ext uri="{BB962C8B-B14F-4D97-AF65-F5344CB8AC3E}">
        <p14:creationId xmlns="" xmlns:p14="http://schemas.microsoft.com/office/powerpoint/2010/main" val="4075831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052736"/>
            <a:ext cx="6336704" cy="720081"/>
          </a:xfrm>
        </p:spPr>
        <p:txBody>
          <a:bodyPr>
            <a:normAutofit fontScale="90000"/>
          </a:bodyPr>
          <a:lstStyle/>
          <a:p>
            <a:r>
              <a:rPr lang="en-AU" b="1" dirty="0" smtClean="0">
                <a:solidFill>
                  <a:schemeClr val="accent1"/>
                </a:solidFill>
              </a:rPr>
              <a:t>UWA Research Partnering</a:t>
            </a:r>
            <a:endParaRPr lang="en-AU" b="1" dirty="0">
              <a:solidFill>
                <a:schemeClr val="accent1"/>
              </a:solidFill>
            </a:endParaRPr>
          </a:p>
        </p:txBody>
      </p:sp>
      <p:sp>
        <p:nvSpPr>
          <p:cNvPr id="13" name="TextBox 12"/>
          <p:cNvSpPr txBox="1"/>
          <p:nvPr/>
        </p:nvSpPr>
        <p:spPr>
          <a:xfrm>
            <a:off x="179512" y="1772816"/>
            <a:ext cx="8856984" cy="4247317"/>
          </a:xfrm>
          <a:prstGeom prst="rect">
            <a:avLst/>
          </a:prstGeom>
          <a:noFill/>
        </p:spPr>
        <p:txBody>
          <a:bodyPr wrap="square" rtlCol="0">
            <a:spAutoFit/>
          </a:bodyPr>
          <a:lstStyle/>
          <a:p>
            <a:pPr marL="285750" indent="-285750">
              <a:buFont typeface="Arial" pitchFamily="34" charset="0"/>
              <a:buChar char="•"/>
            </a:pPr>
            <a:r>
              <a:rPr lang="en-AU" dirty="0" smtClean="0"/>
              <a:t>A unique model of research partnering</a:t>
            </a:r>
            <a:endParaRPr lang="en-AU" sz="2400" b="1" dirty="0" smtClean="0">
              <a:solidFill>
                <a:schemeClr val="accent1"/>
              </a:solidFill>
            </a:endParaRPr>
          </a:p>
          <a:p>
            <a:pPr marL="285750" indent="-285750">
              <a:buFont typeface="Arial" pitchFamily="34" charset="0"/>
              <a:buChar char="•"/>
            </a:pPr>
            <a:endParaRPr lang="en-AU" b="1" dirty="0"/>
          </a:p>
          <a:p>
            <a:pPr marL="285750" indent="-285750">
              <a:buFont typeface="Arial" pitchFamily="34" charset="0"/>
              <a:buChar char="•"/>
            </a:pPr>
            <a:r>
              <a:rPr lang="en-AU" dirty="0" smtClean="0"/>
              <a:t>$750,000 committed by WARCA  members and over $800,000 by UWA</a:t>
            </a:r>
          </a:p>
          <a:p>
            <a:pPr lvl="1"/>
            <a:endParaRPr lang="en-AU" dirty="0" smtClean="0"/>
          </a:p>
          <a:p>
            <a:pPr marL="285750" indent="-285750">
              <a:buFont typeface="Arial" pitchFamily="34" charset="0"/>
              <a:buChar char="•"/>
            </a:pPr>
            <a:r>
              <a:rPr lang="en-AU" dirty="0" smtClean="0"/>
              <a:t>A  new </a:t>
            </a:r>
            <a:r>
              <a:rPr lang="en-AU" b="1" i="1" dirty="0" smtClean="0">
                <a:solidFill>
                  <a:srgbClr val="FF0000"/>
                </a:solidFill>
              </a:rPr>
              <a:t>Winthrop Professor of Regional Cities </a:t>
            </a:r>
            <a:r>
              <a:rPr lang="en-AU" dirty="0" smtClean="0"/>
              <a:t>and 4 PhD students</a:t>
            </a:r>
          </a:p>
          <a:p>
            <a:pPr marL="285750" indent="-285750">
              <a:buFont typeface="Arial" pitchFamily="34" charset="0"/>
              <a:buChar char="•"/>
            </a:pPr>
            <a:endParaRPr lang="en-AU" dirty="0"/>
          </a:p>
          <a:p>
            <a:pPr marL="285750" indent="-285750">
              <a:buFont typeface="Arial" pitchFamily="34" charset="0"/>
              <a:buChar char="•"/>
            </a:pPr>
            <a:r>
              <a:rPr lang="en-AU" dirty="0" smtClean="0"/>
              <a:t>The </a:t>
            </a:r>
            <a:r>
              <a:rPr lang="en-AU" dirty="0"/>
              <a:t>partnership’s specific objectives are:</a:t>
            </a:r>
          </a:p>
          <a:p>
            <a:pPr lvl="1"/>
            <a:r>
              <a:rPr lang="en-AU" dirty="0"/>
              <a:t>• </a:t>
            </a:r>
            <a:r>
              <a:rPr lang="en-AU" i="1" dirty="0"/>
              <a:t>Analysis and modelling of demographic, social and economic indicators;</a:t>
            </a:r>
          </a:p>
          <a:p>
            <a:pPr lvl="1"/>
            <a:r>
              <a:rPr lang="en-AU" i="1" dirty="0"/>
              <a:t>• The definition of current and future service and infrastructure needs </a:t>
            </a:r>
            <a:r>
              <a:rPr lang="en-AU" i="1" dirty="0" smtClean="0"/>
              <a:t>and standard</a:t>
            </a:r>
            <a:r>
              <a:rPr lang="en-AU" i="1" dirty="0"/>
              <a:t>;</a:t>
            </a:r>
          </a:p>
          <a:p>
            <a:pPr lvl="1"/>
            <a:r>
              <a:rPr lang="en-AU" i="1" dirty="0"/>
              <a:t>• Collaboration on the analysis of strategic planning needs, and in </a:t>
            </a:r>
            <a:r>
              <a:rPr lang="en-AU" i="1" dirty="0" smtClean="0"/>
              <a:t>the development </a:t>
            </a:r>
            <a:r>
              <a:rPr lang="en-AU" i="1" dirty="0"/>
              <a:t>of </a:t>
            </a:r>
            <a:r>
              <a:rPr lang="en-AU" i="1" dirty="0" smtClean="0"/>
              <a:t> responses</a:t>
            </a:r>
            <a:r>
              <a:rPr lang="en-AU" i="1" dirty="0"/>
              <a:t>;</a:t>
            </a:r>
          </a:p>
          <a:p>
            <a:pPr lvl="1"/>
            <a:r>
              <a:rPr lang="en-AU" i="1" dirty="0"/>
              <a:t>• Engagement in research and strategy related to the distribution of </a:t>
            </a:r>
            <a:r>
              <a:rPr lang="en-AU" i="1" dirty="0" smtClean="0"/>
              <a:t>population and </a:t>
            </a:r>
            <a:r>
              <a:rPr lang="en-AU" i="1" dirty="0"/>
              <a:t>economic activity within the broader context of Western Australia;</a:t>
            </a:r>
          </a:p>
          <a:p>
            <a:pPr lvl="1"/>
            <a:r>
              <a:rPr lang="en-AU" i="1" dirty="0"/>
              <a:t>• Development education and research capacity in areas relevant to the needs </a:t>
            </a:r>
            <a:r>
              <a:rPr lang="en-AU" i="1" dirty="0" smtClean="0"/>
              <a:t>of regional </a:t>
            </a:r>
            <a:r>
              <a:rPr lang="en-AU" i="1" dirty="0"/>
              <a:t>cities</a:t>
            </a:r>
            <a:r>
              <a:rPr lang="en-AU" i="1" dirty="0" smtClean="0"/>
              <a:t>.</a:t>
            </a:r>
            <a:endParaRPr lang="en-AU" b="1" i="1" dirty="0"/>
          </a:p>
        </p:txBody>
      </p:sp>
    </p:spTree>
    <p:extLst>
      <p:ext uri="{BB962C8B-B14F-4D97-AF65-F5344CB8AC3E}">
        <p14:creationId xmlns="" xmlns:p14="http://schemas.microsoft.com/office/powerpoint/2010/main" val="822240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052736"/>
            <a:ext cx="6336704" cy="720081"/>
          </a:xfrm>
        </p:spPr>
        <p:txBody>
          <a:bodyPr>
            <a:normAutofit fontScale="90000"/>
          </a:bodyPr>
          <a:lstStyle/>
          <a:p>
            <a:r>
              <a:rPr lang="en-AU" b="1" dirty="0" smtClean="0">
                <a:solidFill>
                  <a:schemeClr val="accent1"/>
                </a:solidFill>
              </a:rPr>
              <a:t>Equality of Lifestyle</a:t>
            </a:r>
            <a:endParaRPr lang="en-AU" b="1" dirty="0">
              <a:solidFill>
                <a:schemeClr val="accent1"/>
              </a:solidFill>
            </a:endParaRPr>
          </a:p>
        </p:txBody>
      </p:sp>
      <p:sp>
        <p:nvSpPr>
          <p:cNvPr id="13" name="TextBox 12"/>
          <p:cNvSpPr txBox="1"/>
          <p:nvPr/>
        </p:nvSpPr>
        <p:spPr>
          <a:xfrm>
            <a:off x="179512" y="1772816"/>
            <a:ext cx="8856984" cy="3970318"/>
          </a:xfrm>
          <a:prstGeom prst="rect">
            <a:avLst/>
          </a:prstGeom>
          <a:noFill/>
        </p:spPr>
        <p:txBody>
          <a:bodyPr wrap="square" rtlCol="0">
            <a:spAutoFit/>
          </a:bodyPr>
          <a:lstStyle/>
          <a:p>
            <a:pPr marL="285750" indent="-285750">
              <a:buFont typeface="Arial" pitchFamily="34" charset="0"/>
              <a:buChar char="•"/>
            </a:pPr>
            <a:r>
              <a:rPr lang="en-AU" dirty="0" smtClean="0"/>
              <a:t>Focus on achieving lifestyle improvements and equivalence to Perth</a:t>
            </a:r>
            <a:endParaRPr lang="en-AU" sz="2400" b="1" dirty="0" smtClean="0">
              <a:solidFill>
                <a:schemeClr val="accent1"/>
              </a:solidFill>
            </a:endParaRPr>
          </a:p>
          <a:p>
            <a:pPr marL="285750" indent="-285750">
              <a:buFont typeface="Arial" pitchFamily="34" charset="0"/>
              <a:buChar char="•"/>
            </a:pPr>
            <a:endParaRPr lang="en-AU" b="1" dirty="0"/>
          </a:p>
          <a:p>
            <a:pPr marL="285750" indent="-285750">
              <a:buFont typeface="Arial" pitchFamily="34" charset="0"/>
              <a:buChar char="•"/>
            </a:pPr>
            <a:r>
              <a:rPr lang="en-AU" dirty="0" smtClean="0"/>
              <a:t>Targeting Museums, Art Galleries, Performing Theatres and Libraries</a:t>
            </a:r>
          </a:p>
          <a:p>
            <a:pPr lvl="1"/>
            <a:endParaRPr lang="en-AU" dirty="0" smtClean="0"/>
          </a:p>
          <a:p>
            <a:pPr marL="285750" indent="-285750">
              <a:buFont typeface="Arial" pitchFamily="34" charset="0"/>
              <a:buChar char="•"/>
            </a:pPr>
            <a:r>
              <a:rPr lang="en-AU" dirty="0" smtClean="0"/>
              <a:t>Working closely with Dept. of Culture &amp; Arts and the Dept. of Regional Development &amp; Lands</a:t>
            </a:r>
          </a:p>
          <a:p>
            <a:pPr marL="285750" indent="-285750">
              <a:buFont typeface="Arial" pitchFamily="34" charset="0"/>
              <a:buChar char="•"/>
            </a:pPr>
            <a:endParaRPr lang="en-AU" dirty="0"/>
          </a:p>
          <a:p>
            <a:pPr marL="285750" indent="-285750">
              <a:buFont typeface="Arial" pitchFamily="34" charset="0"/>
              <a:buChar char="•"/>
            </a:pPr>
            <a:r>
              <a:rPr lang="en-AU" dirty="0" smtClean="0"/>
              <a:t>Options for consideration of reviewing levels of responsibility:-</a:t>
            </a:r>
          </a:p>
          <a:p>
            <a:pPr marL="742950" lvl="1" indent="-285750">
              <a:buFont typeface="Arial" pitchFamily="34" charset="0"/>
              <a:buChar char="•"/>
            </a:pPr>
            <a:r>
              <a:rPr lang="en-AU" i="1" dirty="0" smtClean="0"/>
              <a:t>Local government – local community and catchment need</a:t>
            </a:r>
          </a:p>
          <a:p>
            <a:pPr marL="742950" lvl="1" indent="-285750">
              <a:buFont typeface="Arial" pitchFamily="34" charset="0"/>
              <a:buChar char="•"/>
            </a:pPr>
            <a:r>
              <a:rPr lang="en-AU" i="1" dirty="0" smtClean="0"/>
              <a:t>State Government / consolidated revenue  - Regional  need</a:t>
            </a:r>
          </a:p>
          <a:p>
            <a:pPr marL="742950" lvl="1" indent="-285750">
              <a:buFont typeface="Arial" pitchFamily="34" charset="0"/>
              <a:buChar char="•"/>
            </a:pPr>
            <a:r>
              <a:rPr lang="en-AU" i="1" dirty="0" smtClean="0"/>
              <a:t>State Government / Royalties for region  - Perth equivalence</a:t>
            </a:r>
          </a:p>
          <a:p>
            <a:pPr marL="742950" lvl="1" indent="-285750">
              <a:buFont typeface="Arial" pitchFamily="34" charset="0"/>
              <a:buChar char="•"/>
            </a:pPr>
            <a:endParaRPr lang="en-AU" i="1" dirty="0"/>
          </a:p>
          <a:p>
            <a:pPr marL="285750" indent="-285750">
              <a:buFont typeface="Arial" pitchFamily="34" charset="0"/>
              <a:buChar char="•"/>
            </a:pPr>
            <a:r>
              <a:rPr lang="en-AU" i="1" dirty="0" smtClean="0"/>
              <a:t>Key issues include developing a consistent standard to apply to all cities and a framework for the development/enhance of facilities and the maintenance/operating of facilities</a:t>
            </a:r>
            <a:endParaRPr lang="en-AU" i="1" dirty="0"/>
          </a:p>
        </p:txBody>
      </p:sp>
    </p:spTree>
    <p:extLst>
      <p:ext uri="{BB962C8B-B14F-4D97-AF65-F5344CB8AC3E}">
        <p14:creationId xmlns="" xmlns:p14="http://schemas.microsoft.com/office/powerpoint/2010/main" val="3021037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052736"/>
            <a:ext cx="6336704" cy="720081"/>
          </a:xfrm>
        </p:spPr>
        <p:txBody>
          <a:bodyPr>
            <a:normAutofit fontScale="90000"/>
          </a:bodyPr>
          <a:lstStyle/>
          <a:p>
            <a:r>
              <a:rPr lang="en-AU" b="1" dirty="0" smtClean="0">
                <a:solidFill>
                  <a:schemeClr val="accent1"/>
                </a:solidFill>
              </a:rPr>
              <a:t>Promoting Regional Policy</a:t>
            </a:r>
            <a:endParaRPr lang="en-AU" b="1" dirty="0">
              <a:solidFill>
                <a:schemeClr val="accent1"/>
              </a:solidFill>
            </a:endParaRPr>
          </a:p>
        </p:txBody>
      </p:sp>
      <p:sp>
        <p:nvSpPr>
          <p:cNvPr id="13" name="TextBox 12"/>
          <p:cNvSpPr txBox="1"/>
          <p:nvPr/>
        </p:nvSpPr>
        <p:spPr>
          <a:xfrm>
            <a:off x="179512" y="1988840"/>
            <a:ext cx="8856984" cy="4801314"/>
          </a:xfrm>
          <a:prstGeom prst="rect">
            <a:avLst/>
          </a:prstGeom>
          <a:noFill/>
        </p:spPr>
        <p:txBody>
          <a:bodyPr wrap="square" rtlCol="0">
            <a:spAutoFit/>
          </a:bodyPr>
          <a:lstStyle/>
          <a:p>
            <a:pPr marL="285750" indent="-285750">
              <a:buFont typeface="Arial" pitchFamily="34" charset="0"/>
              <a:buChar char="•"/>
            </a:pPr>
            <a:r>
              <a:rPr lang="en-AU" dirty="0" smtClean="0"/>
              <a:t>Group has been working on a draft discussion paper on a possible WA Regionalisation Strategy</a:t>
            </a:r>
          </a:p>
          <a:p>
            <a:endParaRPr lang="en-AU" dirty="0" smtClean="0"/>
          </a:p>
          <a:p>
            <a:pPr marL="285750" indent="-285750">
              <a:buFont typeface="Arial" pitchFamily="34" charset="0"/>
              <a:buChar char="•"/>
            </a:pPr>
            <a:r>
              <a:rPr lang="en-AU" dirty="0" smtClean="0"/>
              <a:t>The paper covers the following policy initiative</a:t>
            </a:r>
          </a:p>
          <a:p>
            <a:pPr marL="742950" lvl="1" indent="-285750">
              <a:buFont typeface="Arial" pitchFamily="34" charset="0"/>
              <a:buChar char="•"/>
            </a:pPr>
            <a:r>
              <a:rPr lang="en-AU" i="1" dirty="0"/>
              <a:t>Western Australian Regionalisation </a:t>
            </a:r>
            <a:r>
              <a:rPr lang="en-AU" i="1" dirty="0" smtClean="0"/>
              <a:t>Policy</a:t>
            </a:r>
            <a:endParaRPr lang="en-AU" i="1" dirty="0"/>
          </a:p>
          <a:p>
            <a:pPr marL="742950" lvl="1" indent="-285750">
              <a:buFont typeface="Arial" pitchFamily="34" charset="0"/>
              <a:buChar char="•"/>
            </a:pPr>
            <a:r>
              <a:rPr lang="en-AU" i="1" dirty="0"/>
              <a:t>Regional Living </a:t>
            </a:r>
            <a:r>
              <a:rPr lang="en-AU" i="1" dirty="0" smtClean="0"/>
              <a:t>Pathways</a:t>
            </a:r>
            <a:endParaRPr lang="en-AU" i="1" dirty="0"/>
          </a:p>
          <a:p>
            <a:pPr marL="742950" lvl="1" indent="-285750">
              <a:buFont typeface="Arial" pitchFamily="34" charset="0"/>
              <a:buChar char="•"/>
            </a:pPr>
            <a:r>
              <a:rPr lang="en-AU" i="1" dirty="0"/>
              <a:t>Regional Devolution Strategy	</a:t>
            </a:r>
          </a:p>
          <a:p>
            <a:pPr marL="742950" lvl="1" indent="-285750">
              <a:buFont typeface="Arial" pitchFamily="34" charset="0"/>
              <a:buChar char="•"/>
            </a:pPr>
            <a:r>
              <a:rPr lang="en-AU" i="1" dirty="0"/>
              <a:t>Strengthening Regional Business	</a:t>
            </a:r>
          </a:p>
          <a:p>
            <a:pPr marL="742950" lvl="1" indent="-285750">
              <a:buFont typeface="Arial" pitchFamily="34" charset="0"/>
              <a:buChar char="•"/>
            </a:pPr>
            <a:r>
              <a:rPr lang="en-AU" i="1" dirty="0"/>
              <a:t>Planning Regional </a:t>
            </a:r>
            <a:r>
              <a:rPr lang="en-AU" i="1" dirty="0" smtClean="0"/>
              <a:t>Cities</a:t>
            </a:r>
            <a:endParaRPr lang="en-AU" i="1" dirty="0"/>
          </a:p>
          <a:p>
            <a:pPr marL="742950" lvl="1" indent="-285750">
              <a:buFont typeface="Arial" pitchFamily="34" charset="0"/>
              <a:buChar char="•"/>
            </a:pPr>
            <a:r>
              <a:rPr lang="en-AU" i="1" dirty="0"/>
              <a:t>Building Regional </a:t>
            </a:r>
            <a:r>
              <a:rPr lang="en-AU" i="1" dirty="0" smtClean="0"/>
              <a:t>Industry</a:t>
            </a:r>
          </a:p>
          <a:p>
            <a:pPr lvl="1"/>
            <a:endParaRPr lang="en-AU" dirty="0" smtClean="0"/>
          </a:p>
          <a:p>
            <a:pPr marL="285750" indent="-285750">
              <a:buFont typeface="Arial" pitchFamily="34" charset="0"/>
              <a:buChar char="•"/>
            </a:pPr>
            <a:r>
              <a:rPr lang="en-AU" dirty="0" smtClean="0"/>
              <a:t>This paper is not intended to be about what WARCA want to do – but rather as a basis for the State Government to adopt and apply</a:t>
            </a:r>
          </a:p>
          <a:p>
            <a:pPr marL="285750" indent="-285750">
              <a:buFont typeface="Arial" pitchFamily="34" charset="0"/>
              <a:buChar char="•"/>
            </a:pPr>
            <a:endParaRPr lang="en-AU" dirty="0"/>
          </a:p>
          <a:p>
            <a:pPr marL="285750" indent="-285750">
              <a:buFont typeface="Arial" pitchFamily="34" charset="0"/>
              <a:buChar char="•"/>
            </a:pPr>
            <a:r>
              <a:rPr lang="en-AU" dirty="0" smtClean="0"/>
              <a:t>We would like to start a serious and broad dialogue with Government, the community and Industry to progress the development of a WA Regionalisation Strategy</a:t>
            </a:r>
            <a:endParaRPr lang="en-AU" dirty="0"/>
          </a:p>
          <a:p>
            <a:pPr marL="285750" indent="-285750">
              <a:buFont typeface="Arial" pitchFamily="34" charset="0"/>
              <a:buChar char="•"/>
            </a:pPr>
            <a:endParaRPr lang="en-AU" i="1" dirty="0"/>
          </a:p>
        </p:txBody>
      </p:sp>
    </p:spTree>
    <p:extLst>
      <p:ext uri="{BB962C8B-B14F-4D97-AF65-F5344CB8AC3E}">
        <p14:creationId xmlns="" xmlns:p14="http://schemas.microsoft.com/office/powerpoint/2010/main" val="753060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231031"/>
            <a:ext cx="8363708" cy="461665"/>
          </a:xfrm>
          <a:prstGeom prst="rect">
            <a:avLst/>
          </a:prstGeom>
          <a:solidFill>
            <a:schemeClr val="bg1"/>
          </a:solidFill>
        </p:spPr>
        <p:txBody>
          <a:bodyPr wrap="square" rtlCol="0">
            <a:spAutoFit/>
          </a:bodyPr>
          <a:lstStyle/>
          <a:p>
            <a:pPr algn="ctr"/>
            <a:r>
              <a:rPr lang="en-US" sz="2400" dirty="0" smtClean="0">
                <a:latin typeface="Myriad Pro"/>
                <a:cs typeface="Myriad Pro"/>
              </a:rPr>
              <a:t>The International Awards for </a:t>
            </a:r>
            <a:r>
              <a:rPr lang="en-US" sz="2400" dirty="0" err="1" smtClean="0">
                <a:latin typeface="Myriad Pro"/>
                <a:cs typeface="Myriad Pro"/>
              </a:rPr>
              <a:t>Liveable</a:t>
            </a:r>
            <a:r>
              <a:rPr lang="en-US" sz="2400" dirty="0" smtClean="0">
                <a:latin typeface="Myriad Pro"/>
                <a:cs typeface="Myriad Pro"/>
              </a:rPr>
              <a:t> Communities 2011</a:t>
            </a:r>
            <a:endParaRPr lang="en-US" sz="2400" dirty="0">
              <a:latin typeface="Myriad Pro"/>
              <a:cs typeface="Myriad Pro"/>
            </a:endParaRPr>
          </a:p>
        </p:txBody>
      </p:sp>
      <p:pic>
        <p:nvPicPr>
          <p:cNvPr id="5" name="Picture 4"/>
          <p:cNvPicPr>
            <a:picLocks noChangeAspect="1"/>
          </p:cNvPicPr>
          <p:nvPr/>
        </p:nvPicPr>
        <p:blipFill>
          <a:blip r:embed="rId2" cstate="print"/>
          <a:stretch>
            <a:fillRect/>
          </a:stretch>
        </p:blipFill>
        <p:spPr>
          <a:xfrm>
            <a:off x="8247899" y="2519531"/>
            <a:ext cx="2343901" cy="2133600"/>
          </a:xfrm>
          <a:prstGeom prst="rect">
            <a:avLst/>
          </a:prstGeom>
        </p:spPr>
      </p:pic>
      <p:pic>
        <p:nvPicPr>
          <p:cNvPr id="7" name="Picture 6"/>
          <p:cNvPicPr>
            <a:picLocks noChangeAspect="1"/>
          </p:cNvPicPr>
          <p:nvPr/>
        </p:nvPicPr>
        <p:blipFill>
          <a:blip r:embed="rId3" cstate="print"/>
          <a:stretch>
            <a:fillRect/>
          </a:stretch>
        </p:blipFill>
        <p:spPr>
          <a:xfrm>
            <a:off x="-1353301" y="2519530"/>
            <a:ext cx="2343903" cy="2133606"/>
          </a:xfrm>
          <a:prstGeom prst="rect">
            <a:avLst/>
          </a:prstGeom>
        </p:spPr>
      </p:pic>
      <p:pic>
        <p:nvPicPr>
          <p:cNvPr id="10" name="Picture 9"/>
          <p:cNvPicPr>
            <a:picLocks noChangeAspect="1"/>
          </p:cNvPicPr>
          <p:nvPr/>
        </p:nvPicPr>
        <p:blipFill>
          <a:blip r:embed="rId4" cstate="print"/>
          <a:stretch>
            <a:fillRect/>
          </a:stretch>
        </p:blipFill>
        <p:spPr>
          <a:xfrm>
            <a:off x="3447299" y="2519529"/>
            <a:ext cx="2343903" cy="2133602"/>
          </a:xfrm>
          <a:prstGeom prst="rect">
            <a:avLst/>
          </a:prstGeom>
        </p:spPr>
      </p:pic>
      <p:pic>
        <p:nvPicPr>
          <p:cNvPr id="11" name="Picture 10"/>
          <p:cNvPicPr>
            <a:picLocks noChangeAspect="1"/>
          </p:cNvPicPr>
          <p:nvPr/>
        </p:nvPicPr>
        <p:blipFill>
          <a:blip r:embed="rId5" cstate="print"/>
          <a:stretch>
            <a:fillRect/>
          </a:stretch>
        </p:blipFill>
        <p:spPr>
          <a:xfrm>
            <a:off x="5833054" y="2519529"/>
            <a:ext cx="2338645" cy="2128816"/>
          </a:xfrm>
          <a:prstGeom prst="rect">
            <a:avLst/>
          </a:prstGeom>
        </p:spPr>
      </p:pic>
      <p:pic>
        <p:nvPicPr>
          <p:cNvPr id="18" name="Picture 17"/>
          <p:cNvPicPr>
            <a:picLocks noChangeAspect="1"/>
          </p:cNvPicPr>
          <p:nvPr/>
        </p:nvPicPr>
        <p:blipFill>
          <a:blip r:embed="rId6" cstate="print"/>
          <a:stretch>
            <a:fillRect/>
          </a:stretch>
        </p:blipFill>
        <p:spPr>
          <a:xfrm>
            <a:off x="76200" y="548680"/>
            <a:ext cx="8915399" cy="1914601"/>
          </a:xfrm>
          <a:prstGeom prst="rect">
            <a:avLst/>
          </a:prstGeom>
        </p:spPr>
      </p:pic>
      <p:pic>
        <p:nvPicPr>
          <p:cNvPr id="21" name="Picture 20"/>
          <p:cNvPicPr>
            <a:picLocks noChangeAspect="1"/>
          </p:cNvPicPr>
          <p:nvPr/>
        </p:nvPicPr>
        <p:blipFill>
          <a:blip r:embed="rId7" cstate="print"/>
          <a:stretch>
            <a:fillRect/>
          </a:stretch>
        </p:blipFill>
        <p:spPr>
          <a:xfrm>
            <a:off x="1066800" y="2519529"/>
            <a:ext cx="2302046" cy="2128816"/>
          </a:xfrm>
          <a:prstGeom prst="rect">
            <a:avLst/>
          </a:prstGeom>
        </p:spPr>
      </p:pic>
      <p:pic>
        <p:nvPicPr>
          <p:cNvPr id="12" name="Picture 11" descr="2029 Logo NEW with sentence.eps"/>
          <p:cNvPicPr>
            <a:picLocks noChangeAspect="1"/>
          </p:cNvPicPr>
          <p:nvPr/>
        </p:nvPicPr>
        <p:blipFill>
          <a:blip r:embed="rId8" cstate="print"/>
          <a:stretch>
            <a:fillRect/>
          </a:stretch>
        </p:blipFill>
        <p:spPr>
          <a:xfrm>
            <a:off x="5486400" y="5486400"/>
            <a:ext cx="2514600" cy="910167"/>
          </a:xfrm>
          <a:prstGeom prst="rect">
            <a:avLst/>
          </a:prstGeom>
        </p:spPr>
      </p:pic>
      <p:pic>
        <p:nvPicPr>
          <p:cNvPr id="13" name="Picture 12" descr="CityofGreaterGeraldton_LOGO_Final_RGB.eps"/>
          <p:cNvPicPr>
            <a:picLocks noChangeAspect="1"/>
          </p:cNvPicPr>
          <p:nvPr/>
        </p:nvPicPr>
        <p:blipFill>
          <a:blip r:embed="rId9" cstate="print"/>
          <a:stretch>
            <a:fillRect/>
          </a:stretch>
        </p:blipFill>
        <p:spPr>
          <a:xfrm>
            <a:off x="1139247" y="5380311"/>
            <a:ext cx="3733799" cy="1216442"/>
          </a:xfrm>
          <a:prstGeom prst="rect">
            <a:avLst/>
          </a:prstGeom>
        </p:spPr>
      </p:pic>
      <p:sp>
        <p:nvSpPr>
          <p:cNvPr id="2" name="Rectangle 1"/>
          <p:cNvSpPr/>
          <p:nvPr/>
        </p:nvSpPr>
        <p:spPr>
          <a:xfrm>
            <a:off x="395536" y="44624"/>
            <a:ext cx="1008112" cy="18640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Tree>
    <p:extLst>
      <p:ext uri="{BB962C8B-B14F-4D97-AF65-F5344CB8AC3E}">
        <p14:creationId xmlns="" xmlns:p14="http://schemas.microsoft.com/office/powerpoint/2010/main" val="1493150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_MG_5392 088.jpg"/>
          <p:cNvPicPr>
            <a:picLocks noChangeAspect="1"/>
          </p:cNvPicPr>
          <p:nvPr/>
        </p:nvPicPr>
        <p:blipFill>
          <a:blip r:embed="rId3" cstate="print"/>
          <a:srcRect l="11905" b="7500"/>
          <a:stretch>
            <a:fillRect/>
          </a:stretch>
        </p:blipFill>
        <p:spPr>
          <a:xfrm>
            <a:off x="206829" y="327660"/>
            <a:ext cx="8784771" cy="6149340"/>
          </a:xfrm>
          <a:prstGeom prst="rect">
            <a:avLst/>
          </a:prstGeom>
        </p:spPr>
      </p:pic>
    </p:spTree>
    <p:extLst>
      <p:ext uri="{BB962C8B-B14F-4D97-AF65-F5344CB8AC3E}">
        <p14:creationId xmlns="" xmlns:p14="http://schemas.microsoft.com/office/powerpoint/2010/main" val="3106040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ished map.eps"/>
          <p:cNvPicPr>
            <a:picLocks noChangeAspect="1"/>
          </p:cNvPicPr>
          <p:nvPr/>
        </p:nvPicPr>
        <p:blipFill>
          <a:blip r:embed="rId3" cstate="print"/>
          <a:stretch>
            <a:fillRect/>
          </a:stretch>
        </p:blipFill>
        <p:spPr>
          <a:xfrm>
            <a:off x="-2362200" y="-457201"/>
            <a:ext cx="13266646" cy="7858021"/>
          </a:xfrm>
          <a:prstGeom prst="rect">
            <a:avLst/>
          </a:prstGeom>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20451438">
            <a:off x="2386270" y="2935726"/>
            <a:ext cx="1745761" cy="1309321"/>
          </a:xfrm>
          <a:prstGeom prst="rect">
            <a:avLst/>
          </a:prstGeom>
        </p:spPr>
      </p:pic>
    </p:spTree>
    <p:extLst>
      <p:ext uri="{BB962C8B-B14F-4D97-AF65-F5344CB8AC3E}">
        <p14:creationId xmlns="" xmlns:p14="http://schemas.microsoft.com/office/powerpoint/2010/main" val="2357424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304653" y="462930"/>
            <a:ext cx="5085291" cy="5328270"/>
          </a:xfrm>
          <a:prstGeom prst="rect">
            <a:avLst/>
          </a:prstGeom>
          <a:noFill/>
          <a:ln w="9525">
            <a:noFill/>
            <a:miter lim="800000"/>
            <a:headEnd/>
            <a:tailEnd/>
          </a:ln>
          <a:effectLst/>
        </p:spPr>
      </p:pic>
      <p:pic>
        <p:nvPicPr>
          <p:cNvPr id="5" name="Picture 4" descr="Simon Keemink, front Jascinta Mijatovic, Caitlyn Bastholm, Tiahni Rowcroft, Jamie Rulyancich, Back Zoey McAskil, Carolyn and Drew MacGregor.jpg.JPG"/>
          <p:cNvPicPr>
            <a:picLocks noChangeAspect="1"/>
          </p:cNvPicPr>
          <p:nvPr/>
        </p:nvPicPr>
        <p:blipFill>
          <a:blip r:embed="rId4" cstate="print"/>
          <a:stretch>
            <a:fillRect/>
          </a:stretch>
        </p:blipFill>
        <p:spPr>
          <a:xfrm>
            <a:off x="152400" y="462930"/>
            <a:ext cx="4228454" cy="3171341"/>
          </a:xfrm>
          <a:prstGeom prst="rect">
            <a:avLst/>
          </a:prstGeom>
        </p:spPr>
      </p:pic>
      <p:pic>
        <p:nvPicPr>
          <p:cNvPr id="7" name="Picture 6" descr="DRAGONFLY_022008.jpg"/>
          <p:cNvPicPr>
            <a:picLocks noChangeAspect="1"/>
          </p:cNvPicPr>
          <p:nvPr/>
        </p:nvPicPr>
        <p:blipFill>
          <a:blip r:embed="rId5" cstate="print"/>
          <a:srcRect t="22857" b="4021"/>
          <a:stretch>
            <a:fillRect/>
          </a:stretch>
        </p:blipFill>
        <p:spPr>
          <a:xfrm>
            <a:off x="152400" y="3733800"/>
            <a:ext cx="4228454" cy="2057400"/>
          </a:xfrm>
          <a:prstGeom prst="rect">
            <a:avLst/>
          </a:prstGeom>
        </p:spPr>
      </p:pic>
      <p:pic>
        <p:nvPicPr>
          <p:cNvPr id="6" name="Picture 5" descr="2029 Logo NEW with sentence.eps"/>
          <p:cNvPicPr>
            <a:picLocks noChangeAspect="1"/>
          </p:cNvPicPr>
          <p:nvPr/>
        </p:nvPicPr>
        <p:blipFill>
          <a:blip r:embed="rId6" cstate="print">
            <a:alphaModFix amt="34000"/>
          </a:blip>
          <a:stretch>
            <a:fillRect/>
          </a:stretch>
        </p:blipFill>
        <p:spPr>
          <a:xfrm>
            <a:off x="5057555" y="5979825"/>
            <a:ext cx="1828800" cy="661940"/>
          </a:xfrm>
          <a:prstGeom prst="rect">
            <a:avLst/>
          </a:prstGeom>
        </p:spPr>
      </p:pic>
      <p:pic>
        <p:nvPicPr>
          <p:cNvPr id="8" name="Picture 7" descr="CityofGreaterGeraldton_LOGO_Final_RGB.eps"/>
          <p:cNvPicPr>
            <a:picLocks noChangeAspect="1"/>
          </p:cNvPicPr>
          <p:nvPr/>
        </p:nvPicPr>
        <p:blipFill>
          <a:blip r:embed="rId7" cstate="print">
            <a:alphaModFix amt="34000"/>
          </a:blip>
          <a:stretch>
            <a:fillRect/>
          </a:stretch>
        </p:blipFill>
        <p:spPr>
          <a:xfrm>
            <a:off x="2209800" y="5912412"/>
            <a:ext cx="2434646" cy="793188"/>
          </a:xfrm>
          <a:prstGeom prst="rect">
            <a:avLst/>
          </a:prstGeom>
        </p:spPr>
      </p:pic>
      <p:sp>
        <p:nvSpPr>
          <p:cNvPr id="3" name="Rectangle 2"/>
          <p:cNvSpPr/>
          <p:nvPr/>
        </p:nvSpPr>
        <p:spPr>
          <a:xfrm>
            <a:off x="152400" y="116632"/>
            <a:ext cx="3274723" cy="346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 xmlns:p14="http://schemas.microsoft.com/office/powerpoint/2010/main" val="3575996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29 and beyond web page.jpg"/>
          <p:cNvPicPr>
            <a:picLocks noChangeAspect="1"/>
          </p:cNvPicPr>
          <p:nvPr/>
        </p:nvPicPr>
        <p:blipFill>
          <a:blip r:embed="rId3" cstate="print"/>
          <a:stretch>
            <a:fillRect/>
          </a:stretch>
        </p:blipFill>
        <p:spPr>
          <a:xfrm>
            <a:off x="123604" y="116632"/>
            <a:ext cx="8410796" cy="6207968"/>
          </a:xfrm>
          <a:prstGeom prst="rect">
            <a:avLst/>
          </a:prstGeom>
        </p:spPr>
      </p:pic>
    </p:spTree>
    <p:extLst>
      <p:ext uri="{BB962C8B-B14F-4D97-AF65-F5344CB8AC3E}">
        <p14:creationId xmlns="" xmlns:p14="http://schemas.microsoft.com/office/powerpoint/2010/main" val="15341586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Swirl AA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3" y="0"/>
            <a:ext cx="9148763"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2050" y="115888"/>
            <a:ext cx="2741613"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Rectangle 2"/>
          <p:cNvSpPr txBox="1">
            <a:spLocks noChangeArrowheads="1"/>
          </p:cNvSpPr>
          <p:nvPr/>
        </p:nvSpPr>
        <p:spPr bwMode="auto">
          <a:xfrm>
            <a:off x="2771775" y="782638"/>
            <a:ext cx="5910263" cy="126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endParaRPr lang="en-AU" sz="3600" b="1" smtClean="0">
              <a:solidFill>
                <a:srgbClr val="000000"/>
              </a:solidFill>
            </a:endParaRPr>
          </a:p>
          <a:p>
            <a:pPr algn="ctr" defTabSz="914400" eaLnBrk="1" fontAlgn="base" hangingPunct="1">
              <a:spcBef>
                <a:spcPct val="0"/>
              </a:spcBef>
              <a:spcAft>
                <a:spcPct val="0"/>
              </a:spcAft>
            </a:pPr>
            <a:endParaRPr lang="en-AU" sz="3600" b="1" smtClean="0">
              <a:solidFill>
                <a:srgbClr val="000000"/>
              </a:solidFill>
            </a:endParaRPr>
          </a:p>
          <a:p>
            <a:pPr algn="ctr" defTabSz="914400" eaLnBrk="1" fontAlgn="base" hangingPunct="1">
              <a:spcBef>
                <a:spcPct val="0"/>
              </a:spcBef>
              <a:spcAft>
                <a:spcPct val="0"/>
              </a:spcAft>
            </a:pPr>
            <a:endParaRPr lang="en-AU" sz="3600" b="1" smtClean="0">
              <a:solidFill>
                <a:srgbClr val="000000"/>
              </a:solidFill>
            </a:endParaRPr>
          </a:p>
          <a:p>
            <a:pPr algn="ctr" defTabSz="914400" eaLnBrk="1" fontAlgn="base" hangingPunct="1">
              <a:spcBef>
                <a:spcPct val="0"/>
              </a:spcBef>
              <a:spcAft>
                <a:spcPct val="0"/>
              </a:spcAft>
            </a:pPr>
            <a:endParaRPr lang="en-AU" sz="3600" b="1" smtClean="0">
              <a:solidFill>
                <a:srgbClr val="000000"/>
              </a:solidFill>
            </a:endParaRPr>
          </a:p>
          <a:p>
            <a:pPr algn="ctr" defTabSz="914400" eaLnBrk="1" fontAlgn="base" hangingPunct="1">
              <a:spcBef>
                <a:spcPct val="0"/>
              </a:spcBef>
              <a:spcAft>
                <a:spcPct val="0"/>
              </a:spcAft>
            </a:pPr>
            <a:r>
              <a:rPr lang="en-AU" sz="3600" b="1" smtClean="0">
                <a:solidFill>
                  <a:srgbClr val="000000"/>
                </a:solidFill>
              </a:rPr>
              <a:t>2029 and Beyond </a:t>
            </a:r>
          </a:p>
          <a:p>
            <a:pPr algn="ctr" defTabSz="914400" eaLnBrk="1" fontAlgn="base" hangingPunct="1">
              <a:spcBef>
                <a:spcPct val="0"/>
              </a:spcBef>
              <a:spcAft>
                <a:spcPct val="0"/>
              </a:spcAft>
            </a:pPr>
            <a:endParaRPr lang="en-AU" sz="3600" b="1" smtClean="0">
              <a:solidFill>
                <a:srgbClr val="000000"/>
              </a:solidFill>
            </a:endParaRPr>
          </a:p>
          <a:p>
            <a:pPr algn="ctr" defTabSz="914400" eaLnBrk="1" fontAlgn="base" hangingPunct="1">
              <a:spcBef>
                <a:spcPct val="0"/>
              </a:spcBef>
              <a:spcAft>
                <a:spcPct val="0"/>
              </a:spcAft>
            </a:pPr>
            <a:endParaRPr lang="en-AU" sz="3600" b="1" smtClean="0">
              <a:solidFill>
                <a:srgbClr val="000000"/>
              </a:solidFill>
            </a:endParaRPr>
          </a:p>
          <a:p>
            <a:pPr algn="ctr" defTabSz="914400" eaLnBrk="1" fontAlgn="base" hangingPunct="1">
              <a:spcBef>
                <a:spcPct val="0"/>
              </a:spcBef>
              <a:spcAft>
                <a:spcPct val="0"/>
              </a:spcAft>
            </a:pPr>
            <a:endParaRPr lang="en-AU" sz="3600" b="1" smtClean="0">
              <a:solidFill>
                <a:srgbClr val="000000"/>
              </a:solidFill>
            </a:endParaRPr>
          </a:p>
          <a:p>
            <a:pPr algn="ctr" defTabSz="914400" eaLnBrk="1" fontAlgn="base" hangingPunct="1">
              <a:spcBef>
                <a:spcPct val="0"/>
              </a:spcBef>
              <a:spcAft>
                <a:spcPct val="0"/>
              </a:spcAft>
            </a:pPr>
            <a:r>
              <a:rPr lang="en-AU" sz="3600" b="1" smtClean="0">
                <a:solidFill>
                  <a:srgbClr val="0070C0"/>
                </a:solidFill>
              </a:rPr>
              <a:t>Partnerships</a:t>
            </a:r>
          </a:p>
        </p:txBody>
      </p:sp>
      <p:sp>
        <p:nvSpPr>
          <p:cNvPr id="7173" name="Rectangle 3"/>
          <p:cNvSpPr txBox="1">
            <a:spLocks noChangeArrowheads="1"/>
          </p:cNvSpPr>
          <p:nvPr/>
        </p:nvSpPr>
        <p:spPr bwMode="auto">
          <a:xfrm>
            <a:off x="2822575" y="2133600"/>
            <a:ext cx="6321425" cy="79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lnSpc>
                <a:spcPct val="90000"/>
              </a:lnSpc>
              <a:spcBef>
                <a:spcPct val="20000"/>
              </a:spcBef>
              <a:spcAft>
                <a:spcPct val="0"/>
              </a:spcAft>
            </a:pPr>
            <a:endParaRPr lang="en-AU" sz="1600" smtClean="0">
              <a:solidFill>
                <a:srgbClr val="000000"/>
              </a:solidFill>
            </a:endParaRPr>
          </a:p>
          <a:p>
            <a:pPr defTabSz="914400" eaLnBrk="1" fontAlgn="base" hangingPunct="1">
              <a:lnSpc>
                <a:spcPct val="90000"/>
              </a:lnSpc>
              <a:spcBef>
                <a:spcPct val="20000"/>
              </a:spcBef>
              <a:spcAft>
                <a:spcPct val="0"/>
              </a:spcAft>
            </a:pPr>
            <a:r>
              <a:rPr lang="en-AU" sz="1600" smtClean="0">
                <a:solidFill>
                  <a:srgbClr val="000000"/>
                </a:solidFill>
              </a:rPr>
              <a:t> </a:t>
            </a:r>
          </a:p>
        </p:txBody>
      </p:sp>
      <p:pic>
        <p:nvPicPr>
          <p:cNvPr id="7174" name="Picture 2" descr="R:\Economic Development &amp; Marketing\Photos\9 March our 2010 Community Directions\9 March our 2010 community directions 139.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27538" y="1819275"/>
            <a:ext cx="2232025" cy="1497013"/>
          </a:xfrm>
          <a:prstGeom prst="rect">
            <a:avLst/>
          </a:prstGeom>
          <a:noFill/>
          <a:ln w="2857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l="365" r="-365"/>
          <a:stretch>
            <a:fillRect/>
          </a:stretch>
        </p:blipFill>
        <p:spPr bwMode="auto">
          <a:xfrm>
            <a:off x="149225" y="1052513"/>
            <a:ext cx="2262188" cy="1698625"/>
          </a:xfrm>
          <a:prstGeom prst="rect">
            <a:avLst/>
          </a:prstGeom>
          <a:noFill/>
          <a:ln w="2857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6" name="Picture 1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49225" y="2997200"/>
            <a:ext cx="2262188" cy="2054225"/>
          </a:xfrm>
          <a:prstGeom prst="rect">
            <a:avLst/>
          </a:prstGeom>
          <a:noFill/>
          <a:ln w="2857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72280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29 Logo NEW with sentence.eps"/>
          <p:cNvPicPr>
            <a:picLocks noChangeAspect="1"/>
          </p:cNvPicPr>
          <p:nvPr/>
        </p:nvPicPr>
        <p:blipFill>
          <a:blip r:embed="rId3" cstate="print">
            <a:alphaModFix amt="34000"/>
          </a:blip>
          <a:stretch>
            <a:fillRect/>
          </a:stretch>
        </p:blipFill>
        <p:spPr>
          <a:xfrm>
            <a:off x="5057555" y="5823551"/>
            <a:ext cx="1828800" cy="661940"/>
          </a:xfrm>
          <a:prstGeom prst="rect">
            <a:avLst/>
          </a:prstGeom>
        </p:spPr>
      </p:pic>
      <p:pic>
        <p:nvPicPr>
          <p:cNvPr id="7" name="Picture 6" descr="CityofGreaterGeraldton_LOGO_Final_RGB.eps"/>
          <p:cNvPicPr>
            <a:picLocks noChangeAspect="1"/>
          </p:cNvPicPr>
          <p:nvPr/>
        </p:nvPicPr>
        <p:blipFill>
          <a:blip r:embed="rId4" cstate="print">
            <a:alphaModFix amt="34000"/>
          </a:blip>
          <a:stretch>
            <a:fillRect/>
          </a:stretch>
        </p:blipFill>
        <p:spPr>
          <a:xfrm>
            <a:off x="2209800" y="5756138"/>
            <a:ext cx="2434646" cy="793188"/>
          </a:xfrm>
          <a:prstGeom prst="rect">
            <a:avLst/>
          </a:prstGeom>
        </p:spPr>
      </p:pic>
      <p:pic>
        <p:nvPicPr>
          <p:cNvPr id="8" name="Picture 7" descr="FLOCK CHART.ai"/>
          <p:cNvPicPr>
            <a:picLocks noChangeAspect="1"/>
          </p:cNvPicPr>
          <p:nvPr/>
        </p:nvPicPr>
        <p:blipFill>
          <a:blip r:embed="rId5" cstate="print"/>
          <a:stretch>
            <a:fillRect/>
          </a:stretch>
        </p:blipFill>
        <p:spPr>
          <a:xfrm>
            <a:off x="0" y="204836"/>
            <a:ext cx="9144000" cy="6464524"/>
          </a:xfrm>
          <a:prstGeom prst="rect">
            <a:avLst/>
          </a:prstGeom>
        </p:spPr>
      </p:pic>
      <p:sp>
        <p:nvSpPr>
          <p:cNvPr id="2" name="Rectangle 1"/>
          <p:cNvSpPr/>
          <p:nvPr/>
        </p:nvSpPr>
        <p:spPr>
          <a:xfrm>
            <a:off x="107504" y="116632"/>
            <a:ext cx="4608512"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 xmlns:p14="http://schemas.microsoft.com/office/powerpoint/2010/main" val="3397809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484783"/>
            <a:ext cx="3096344" cy="720081"/>
          </a:xfrm>
        </p:spPr>
        <p:txBody>
          <a:bodyPr>
            <a:normAutofit fontScale="90000"/>
          </a:bodyPr>
          <a:lstStyle/>
          <a:p>
            <a:r>
              <a:rPr lang="en-AU" b="1" dirty="0" smtClean="0">
                <a:solidFill>
                  <a:schemeClr val="accent1"/>
                </a:solidFill>
              </a:rPr>
              <a:t>Who are we?</a:t>
            </a:r>
            <a:endParaRPr lang="en-AU" b="1" dirty="0">
              <a:solidFill>
                <a:schemeClr val="accent1"/>
              </a:solidFill>
            </a:endParaRPr>
          </a:p>
        </p:txBody>
      </p:sp>
      <p:pic>
        <p:nvPicPr>
          <p:cNvPr id="5" name="Picture 4" descr="W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42119" y="991837"/>
            <a:ext cx="5213725" cy="590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8"/>
          <p:cNvSpPr>
            <a:spLocks noChangeArrowheads="1"/>
          </p:cNvSpPr>
          <p:nvPr/>
        </p:nvSpPr>
        <p:spPr bwMode="auto">
          <a:xfrm>
            <a:off x="5436096" y="2924944"/>
            <a:ext cx="295275" cy="323850"/>
          </a:xfrm>
          <a:prstGeom prst="ellipse">
            <a:avLst/>
          </a:prstGeom>
          <a:noFill/>
          <a:ln w="76200">
            <a:solidFill>
              <a:srgbClr val="FF0000"/>
            </a:solidFill>
            <a:round/>
            <a:headEnd type="none" w="sm" len="sm"/>
            <a:tailEnd type="none" w="sm" len="sm"/>
          </a:ln>
          <a:effectLst>
            <a:prstShdw prst="shdw17" dist="17961" dir="2700000">
              <a:srgbClr val="990000"/>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en-AU">
              <a:latin typeface="Century Gothic" pitchFamily="34" charset="0"/>
            </a:endParaRPr>
          </a:p>
        </p:txBody>
      </p:sp>
      <p:sp>
        <p:nvSpPr>
          <p:cNvPr id="7" name="Oval 8"/>
          <p:cNvSpPr>
            <a:spLocks noChangeArrowheads="1"/>
          </p:cNvSpPr>
          <p:nvPr/>
        </p:nvSpPr>
        <p:spPr bwMode="auto">
          <a:xfrm>
            <a:off x="6012160" y="2763019"/>
            <a:ext cx="295275" cy="323850"/>
          </a:xfrm>
          <a:prstGeom prst="ellipse">
            <a:avLst/>
          </a:prstGeom>
          <a:noFill/>
          <a:ln w="76200">
            <a:solidFill>
              <a:srgbClr val="FF0000"/>
            </a:solidFill>
            <a:round/>
            <a:headEnd type="none" w="sm" len="sm"/>
            <a:tailEnd type="none" w="sm" len="sm"/>
          </a:ln>
          <a:effectLst>
            <a:prstShdw prst="shdw17" dist="17961" dir="2700000">
              <a:srgbClr val="990000"/>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en-AU">
              <a:latin typeface="Century Gothic" pitchFamily="34" charset="0"/>
            </a:endParaRPr>
          </a:p>
        </p:txBody>
      </p:sp>
      <p:sp>
        <p:nvSpPr>
          <p:cNvPr id="8" name="Oval 8"/>
          <p:cNvSpPr>
            <a:spLocks noChangeArrowheads="1"/>
          </p:cNvSpPr>
          <p:nvPr/>
        </p:nvSpPr>
        <p:spPr bwMode="auto">
          <a:xfrm>
            <a:off x="7020272" y="2060848"/>
            <a:ext cx="295275" cy="323850"/>
          </a:xfrm>
          <a:prstGeom prst="ellipse">
            <a:avLst/>
          </a:prstGeom>
          <a:noFill/>
          <a:ln w="76200">
            <a:solidFill>
              <a:srgbClr val="FF0000"/>
            </a:solidFill>
            <a:round/>
            <a:headEnd type="none" w="sm" len="sm"/>
            <a:tailEnd type="none" w="sm" len="sm"/>
          </a:ln>
          <a:effectLst>
            <a:prstShdw prst="shdw17" dist="17961" dir="2700000">
              <a:srgbClr val="990000"/>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en-AU">
              <a:latin typeface="Century Gothic" pitchFamily="34" charset="0"/>
            </a:endParaRPr>
          </a:p>
        </p:txBody>
      </p:sp>
      <p:sp>
        <p:nvSpPr>
          <p:cNvPr id="9" name="Oval 8"/>
          <p:cNvSpPr>
            <a:spLocks noChangeArrowheads="1"/>
          </p:cNvSpPr>
          <p:nvPr/>
        </p:nvSpPr>
        <p:spPr bwMode="auto">
          <a:xfrm>
            <a:off x="4932040" y="4943475"/>
            <a:ext cx="295275" cy="323850"/>
          </a:xfrm>
          <a:prstGeom prst="ellipse">
            <a:avLst/>
          </a:prstGeom>
          <a:noFill/>
          <a:ln w="76200">
            <a:solidFill>
              <a:srgbClr val="FF0000"/>
            </a:solidFill>
            <a:round/>
            <a:headEnd type="none" w="sm" len="sm"/>
            <a:tailEnd type="none" w="sm" len="sm"/>
          </a:ln>
          <a:effectLst>
            <a:prstShdw prst="shdw17" dist="17961" dir="2700000">
              <a:srgbClr val="990000"/>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en-AU">
              <a:latin typeface="Century Gothic" pitchFamily="34" charset="0"/>
            </a:endParaRPr>
          </a:p>
        </p:txBody>
      </p:sp>
      <p:sp>
        <p:nvSpPr>
          <p:cNvPr id="10" name="Oval 8"/>
          <p:cNvSpPr>
            <a:spLocks noChangeArrowheads="1"/>
          </p:cNvSpPr>
          <p:nvPr/>
        </p:nvSpPr>
        <p:spPr bwMode="auto">
          <a:xfrm>
            <a:off x="6804248" y="5385601"/>
            <a:ext cx="295275" cy="323850"/>
          </a:xfrm>
          <a:prstGeom prst="ellipse">
            <a:avLst/>
          </a:prstGeom>
          <a:noFill/>
          <a:ln w="76200">
            <a:solidFill>
              <a:srgbClr val="FF0000"/>
            </a:solidFill>
            <a:round/>
            <a:headEnd type="none" w="sm" len="sm"/>
            <a:tailEnd type="none" w="sm" len="sm"/>
          </a:ln>
          <a:effectLst>
            <a:prstShdw prst="shdw17" dist="17961" dir="2700000">
              <a:srgbClr val="990000"/>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en-AU">
              <a:latin typeface="Century Gothic" pitchFamily="34" charset="0"/>
            </a:endParaRPr>
          </a:p>
        </p:txBody>
      </p:sp>
      <p:sp>
        <p:nvSpPr>
          <p:cNvPr id="11" name="Oval 8"/>
          <p:cNvSpPr>
            <a:spLocks noChangeArrowheads="1"/>
          </p:cNvSpPr>
          <p:nvPr/>
        </p:nvSpPr>
        <p:spPr bwMode="auto">
          <a:xfrm>
            <a:off x="5288458" y="6093296"/>
            <a:ext cx="295275" cy="323850"/>
          </a:xfrm>
          <a:prstGeom prst="ellipse">
            <a:avLst/>
          </a:prstGeom>
          <a:noFill/>
          <a:ln w="76200">
            <a:solidFill>
              <a:srgbClr val="FF0000"/>
            </a:solidFill>
            <a:round/>
            <a:headEnd type="none" w="sm" len="sm"/>
            <a:tailEnd type="none" w="sm" len="sm"/>
          </a:ln>
          <a:effectLst>
            <a:prstShdw prst="shdw17" dist="17961" dir="2700000">
              <a:srgbClr val="990000"/>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en-AU">
              <a:latin typeface="Century Gothic" pitchFamily="34" charset="0"/>
            </a:endParaRPr>
          </a:p>
        </p:txBody>
      </p:sp>
      <p:sp>
        <p:nvSpPr>
          <p:cNvPr id="12" name="Oval 8"/>
          <p:cNvSpPr>
            <a:spLocks noChangeArrowheads="1"/>
          </p:cNvSpPr>
          <p:nvPr/>
        </p:nvSpPr>
        <p:spPr bwMode="auto">
          <a:xfrm>
            <a:off x="5864522" y="6517134"/>
            <a:ext cx="295275" cy="323850"/>
          </a:xfrm>
          <a:prstGeom prst="ellipse">
            <a:avLst/>
          </a:prstGeom>
          <a:noFill/>
          <a:ln w="76200">
            <a:solidFill>
              <a:srgbClr val="FF0000"/>
            </a:solidFill>
            <a:round/>
            <a:headEnd type="none" w="sm" len="sm"/>
            <a:tailEnd type="none" w="sm" len="sm"/>
          </a:ln>
          <a:effectLst>
            <a:prstShdw prst="shdw17" dist="17961" dir="2700000">
              <a:srgbClr val="990000"/>
            </a:prstShdw>
          </a:effectLst>
          <a:extLst>
            <a:ext uri="{909E8E84-426E-40DD-AFC4-6F175D3DCCD1}">
              <a14:hiddenFill xmlns="" xmlns:a14="http://schemas.microsoft.com/office/drawing/2010/main">
                <a:solidFill>
                  <a:srgbClr val="FFFFFF"/>
                </a:solidFill>
              </a14:hiddenFill>
            </a:ext>
          </a:extLst>
        </p:spPr>
        <p:txBody>
          <a:bodyPr wrap="none" anchor="ctr"/>
          <a:lstStyle/>
          <a:p>
            <a:endParaRPr lang="en-AU">
              <a:latin typeface="Century Gothic" pitchFamily="34" charset="0"/>
            </a:endParaRPr>
          </a:p>
        </p:txBody>
      </p:sp>
      <p:sp>
        <p:nvSpPr>
          <p:cNvPr id="13" name="TextBox 12"/>
          <p:cNvSpPr txBox="1"/>
          <p:nvPr/>
        </p:nvSpPr>
        <p:spPr>
          <a:xfrm>
            <a:off x="539552" y="2564904"/>
            <a:ext cx="3312368" cy="2031325"/>
          </a:xfrm>
          <a:prstGeom prst="rect">
            <a:avLst/>
          </a:prstGeom>
          <a:noFill/>
        </p:spPr>
        <p:txBody>
          <a:bodyPr wrap="square" rtlCol="0">
            <a:spAutoFit/>
          </a:bodyPr>
          <a:lstStyle/>
          <a:p>
            <a:r>
              <a:rPr lang="en-AU" dirty="0" smtClean="0"/>
              <a:t>Based on the major regional city centres </a:t>
            </a:r>
          </a:p>
          <a:p>
            <a:r>
              <a:rPr lang="en-AU" dirty="0" smtClean="0"/>
              <a:t>(e.g. the ‘regional capital’)</a:t>
            </a:r>
          </a:p>
          <a:p>
            <a:endParaRPr lang="en-AU" dirty="0"/>
          </a:p>
          <a:p>
            <a:r>
              <a:rPr lang="en-AU" dirty="0" smtClean="0"/>
              <a:t>City which have a clear role in being the focal point and capital for a region</a:t>
            </a:r>
            <a:endParaRPr lang="en-AU" dirty="0"/>
          </a:p>
        </p:txBody>
      </p:sp>
    </p:spTree>
    <p:extLst>
      <p:ext uri="{BB962C8B-B14F-4D97-AF65-F5344CB8AC3E}">
        <p14:creationId xmlns="" xmlns:p14="http://schemas.microsoft.com/office/powerpoint/2010/main" val="22896379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oloured Strip-for PP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5357813"/>
            <a:ext cx="9144000"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9" name="TextBox 3"/>
          <p:cNvSpPr txBox="1">
            <a:spLocks noChangeArrowheads="1"/>
          </p:cNvSpPr>
          <p:nvPr/>
        </p:nvSpPr>
        <p:spPr bwMode="auto">
          <a:xfrm>
            <a:off x="755650" y="1844824"/>
            <a:ext cx="7921625" cy="369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AU" dirty="0" smtClean="0">
                <a:solidFill>
                  <a:srgbClr val="000000"/>
                </a:solidFill>
              </a:rPr>
              <a:t>World Cafés Reports, Deliberative Survey, Forum Reports</a:t>
            </a:r>
          </a:p>
          <a:p>
            <a:pPr algn="ctr" defTabSz="914400" eaLnBrk="1" fontAlgn="base" hangingPunct="1">
              <a:spcBef>
                <a:spcPct val="0"/>
              </a:spcBef>
              <a:spcAft>
                <a:spcPct val="0"/>
              </a:spcAft>
            </a:pPr>
            <a:r>
              <a:rPr lang="en-AU" dirty="0" smtClean="0">
                <a:solidFill>
                  <a:srgbClr val="000000"/>
                </a:solidFill>
              </a:rPr>
              <a:t>Analysis and collation</a:t>
            </a:r>
          </a:p>
          <a:p>
            <a:pPr algn="ctr" defTabSz="914400" eaLnBrk="1" fontAlgn="base" hangingPunct="1">
              <a:spcBef>
                <a:spcPct val="0"/>
              </a:spcBef>
              <a:spcAft>
                <a:spcPct val="0"/>
              </a:spcAft>
            </a:pPr>
            <a:endParaRPr lang="en-AU" dirty="0" smtClean="0">
              <a:solidFill>
                <a:srgbClr val="000000"/>
              </a:solidFill>
            </a:endParaRPr>
          </a:p>
          <a:p>
            <a:pPr algn="ctr" defTabSz="914400" eaLnBrk="1" fontAlgn="base" hangingPunct="1">
              <a:spcBef>
                <a:spcPct val="0"/>
              </a:spcBef>
              <a:spcAft>
                <a:spcPct val="0"/>
              </a:spcAft>
            </a:pPr>
            <a:endParaRPr lang="en-AU" dirty="0" smtClean="0">
              <a:solidFill>
                <a:srgbClr val="000000"/>
              </a:solidFill>
            </a:endParaRPr>
          </a:p>
          <a:p>
            <a:pPr algn="ctr" defTabSz="914400" eaLnBrk="1" fontAlgn="base" hangingPunct="1">
              <a:spcBef>
                <a:spcPct val="0"/>
              </a:spcBef>
              <a:spcAft>
                <a:spcPct val="0"/>
              </a:spcAft>
            </a:pPr>
            <a:r>
              <a:rPr lang="en-AU" dirty="0" smtClean="0">
                <a:solidFill>
                  <a:srgbClr val="000000"/>
                </a:solidFill>
              </a:rPr>
              <a:t>Community Directions Forward</a:t>
            </a:r>
          </a:p>
          <a:p>
            <a:pPr algn="ctr" defTabSz="914400" eaLnBrk="1" fontAlgn="base" hangingPunct="1">
              <a:spcBef>
                <a:spcPct val="0"/>
              </a:spcBef>
              <a:spcAft>
                <a:spcPct val="0"/>
              </a:spcAft>
            </a:pPr>
            <a:endParaRPr lang="en-AU" dirty="0" smtClean="0">
              <a:solidFill>
                <a:srgbClr val="000000"/>
              </a:solidFill>
            </a:endParaRPr>
          </a:p>
          <a:p>
            <a:pPr algn="ctr" defTabSz="914400" eaLnBrk="1" fontAlgn="base" hangingPunct="1">
              <a:spcBef>
                <a:spcPct val="0"/>
              </a:spcBef>
              <a:spcAft>
                <a:spcPct val="0"/>
              </a:spcAft>
            </a:pPr>
            <a:endParaRPr lang="en-AU" dirty="0" smtClean="0">
              <a:solidFill>
                <a:srgbClr val="000000"/>
              </a:solidFill>
            </a:endParaRPr>
          </a:p>
          <a:p>
            <a:pPr algn="ctr" defTabSz="914400" eaLnBrk="1" fontAlgn="base" hangingPunct="1">
              <a:spcBef>
                <a:spcPct val="0"/>
              </a:spcBef>
              <a:spcAft>
                <a:spcPct val="0"/>
              </a:spcAft>
            </a:pPr>
            <a:r>
              <a:rPr lang="en-AU" dirty="0" smtClean="0">
                <a:solidFill>
                  <a:srgbClr val="000000"/>
                </a:solidFill>
              </a:rPr>
              <a:t>The Geraldton Feel – Conversation Cafés and Competition</a:t>
            </a:r>
          </a:p>
          <a:p>
            <a:pPr algn="ctr" defTabSz="914400" eaLnBrk="1" fontAlgn="base" hangingPunct="1">
              <a:spcBef>
                <a:spcPct val="0"/>
              </a:spcBef>
              <a:spcAft>
                <a:spcPct val="0"/>
              </a:spcAft>
            </a:pPr>
            <a:r>
              <a:rPr lang="en-AU" dirty="0" smtClean="0">
                <a:solidFill>
                  <a:srgbClr val="000000"/>
                </a:solidFill>
              </a:rPr>
              <a:t>Designing our City Forum</a:t>
            </a:r>
          </a:p>
          <a:p>
            <a:pPr algn="ctr" defTabSz="914400" eaLnBrk="1" fontAlgn="base" hangingPunct="1">
              <a:spcBef>
                <a:spcPct val="0"/>
              </a:spcBef>
              <a:spcAft>
                <a:spcPct val="0"/>
              </a:spcAft>
            </a:pPr>
            <a:endParaRPr lang="en-AU" dirty="0" smtClean="0">
              <a:solidFill>
                <a:srgbClr val="000000"/>
              </a:solidFill>
            </a:endParaRPr>
          </a:p>
          <a:p>
            <a:pPr algn="ctr" defTabSz="914400" eaLnBrk="1" fontAlgn="base" hangingPunct="1">
              <a:spcBef>
                <a:spcPct val="0"/>
              </a:spcBef>
              <a:spcAft>
                <a:spcPct val="0"/>
              </a:spcAft>
            </a:pPr>
            <a:endParaRPr lang="en-AU" dirty="0" smtClean="0">
              <a:solidFill>
                <a:srgbClr val="000000"/>
              </a:solidFill>
            </a:endParaRPr>
          </a:p>
          <a:p>
            <a:pPr algn="ctr" defTabSz="914400" eaLnBrk="1" fontAlgn="base" hangingPunct="1">
              <a:spcBef>
                <a:spcPct val="0"/>
              </a:spcBef>
              <a:spcAft>
                <a:spcPct val="0"/>
              </a:spcAft>
            </a:pPr>
            <a:r>
              <a:rPr lang="en-AU" dirty="0" smtClean="0">
                <a:solidFill>
                  <a:srgbClr val="000000"/>
                </a:solidFill>
              </a:rPr>
              <a:t>Statutory Planning Documents and Community Action Plan</a:t>
            </a:r>
          </a:p>
          <a:p>
            <a:pPr algn="ctr" defTabSz="914400" eaLnBrk="1" fontAlgn="base" hangingPunct="1">
              <a:spcBef>
                <a:spcPct val="0"/>
              </a:spcBef>
              <a:spcAft>
                <a:spcPct val="0"/>
              </a:spcAft>
            </a:pPr>
            <a:r>
              <a:rPr lang="en-AU" dirty="0" smtClean="0">
                <a:solidFill>
                  <a:srgbClr val="000000"/>
                </a:solidFill>
              </a:rPr>
              <a:t>Will inform further deliberations becoming more holistic and clear</a:t>
            </a:r>
          </a:p>
        </p:txBody>
      </p:sp>
      <p:pic>
        <p:nvPicPr>
          <p:cNvPr id="9220"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2050" y="115888"/>
            <a:ext cx="2741613"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1" name="Rectangle 2"/>
          <p:cNvSpPr txBox="1">
            <a:spLocks noChangeArrowheads="1"/>
          </p:cNvSpPr>
          <p:nvPr/>
        </p:nvSpPr>
        <p:spPr bwMode="auto">
          <a:xfrm>
            <a:off x="2123728" y="1099345"/>
            <a:ext cx="5580063" cy="86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defTabSz="914400" eaLnBrk="1" fontAlgn="base" hangingPunct="1">
              <a:spcBef>
                <a:spcPct val="0"/>
              </a:spcBef>
              <a:spcAft>
                <a:spcPct val="0"/>
              </a:spcAft>
            </a:pPr>
            <a:r>
              <a:rPr lang="en-AU" sz="3600" b="1" dirty="0" smtClean="0">
                <a:solidFill>
                  <a:srgbClr val="000000"/>
                </a:solidFill>
              </a:rPr>
              <a:t>Deliberative Process</a:t>
            </a:r>
          </a:p>
        </p:txBody>
      </p:sp>
      <p:sp>
        <p:nvSpPr>
          <p:cNvPr id="2" name="Down Arrow 1"/>
          <p:cNvSpPr/>
          <p:nvPr/>
        </p:nvSpPr>
        <p:spPr bwMode="auto">
          <a:xfrm>
            <a:off x="4456113" y="2491655"/>
            <a:ext cx="288925" cy="4318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n-AU" dirty="0">
              <a:solidFill>
                <a:srgbClr val="FFFFFF"/>
              </a:solidFill>
            </a:endParaRPr>
          </a:p>
        </p:txBody>
      </p:sp>
      <p:pic>
        <p:nvPicPr>
          <p:cNvPr id="9223" name="Picture 2"/>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9170" y="115888"/>
            <a:ext cx="3624159" cy="1224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Down Arrow 15"/>
          <p:cNvSpPr/>
          <p:nvPr/>
        </p:nvSpPr>
        <p:spPr bwMode="auto">
          <a:xfrm>
            <a:off x="4456113" y="3355255"/>
            <a:ext cx="288925" cy="4333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n-AU" dirty="0">
              <a:solidFill>
                <a:srgbClr val="FFFFFF"/>
              </a:solidFill>
            </a:endParaRPr>
          </a:p>
        </p:txBody>
      </p:sp>
      <p:sp>
        <p:nvSpPr>
          <p:cNvPr id="17" name="Down Arrow 16"/>
          <p:cNvSpPr/>
          <p:nvPr/>
        </p:nvSpPr>
        <p:spPr bwMode="auto">
          <a:xfrm>
            <a:off x="4427538" y="4507780"/>
            <a:ext cx="288925" cy="4333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fontAlgn="base">
              <a:spcBef>
                <a:spcPct val="0"/>
              </a:spcBef>
              <a:spcAft>
                <a:spcPct val="0"/>
              </a:spcAft>
              <a:defRPr/>
            </a:pPr>
            <a:endParaRPr lang="en-AU" dirty="0">
              <a:solidFill>
                <a:srgbClr val="FFFFFF"/>
              </a:solidFill>
            </a:endParaRPr>
          </a:p>
        </p:txBody>
      </p:sp>
      <p:sp>
        <p:nvSpPr>
          <p:cNvPr id="3" name="Rectangle 2"/>
          <p:cNvSpPr/>
          <p:nvPr/>
        </p:nvSpPr>
        <p:spPr>
          <a:xfrm>
            <a:off x="3803329" y="620688"/>
            <a:ext cx="624209" cy="478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 xmlns:p14="http://schemas.microsoft.com/office/powerpoint/2010/main" val="3431531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Swirl AA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8" y="-1588"/>
            <a:ext cx="9148763"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2050" y="115888"/>
            <a:ext cx="2741613"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Rectangle 2"/>
          <p:cNvSpPr txBox="1">
            <a:spLocks noChangeArrowheads="1"/>
          </p:cNvSpPr>
          <p:nvPr/>
        </p:nvSpPr>
        <p:spPr bwMode="auto">
          <a:xfrm>
            <a:off x="2771775" y="908050"/>
            <a:ext cx="5910263"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AU" sz="3600" b="1" smtClean="0">
                <a:solidFill>
                  <a:srgbClr val="000000"/>
                </a:solidFill>
              </a:rPr>
              <a:t>Deliberative Process</a:t>
            </a:r>
          </a:p>
        </p:txBody>
      </p:sp>
      <p:sp>
        <p:nvSpPr>
          <p:cNvPr id="5125" name="Rectangle 3"/>
          <p:cNvSpPr txBox="1">
            <a:spLocks noChangeArrowheads="1"/>
          </p:cNvSpPr>
          <p:nvPr/>
        </p:nvSpPr>
        <p:spPr bwMode="auto">
          <a:xfrm>
            <a:off x="2822575" y="1566863"/>
            <a:ext cx="6161088"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defTabSz="914400" eaLnBrk="1" fontAlgn="base" hangingPunct="1">
              <a:lnSpc>
                <a:spcPct val="90000"/>
              </a:lnSpc>
              <a:spcBef>
                <a:spcPct val="20000"/>
              </a:spcBef>
              <a:spcAft>
                <a:spcPct val="0"/>
              </a:spcAft>
              <a:defRPr/>
            </a:pPr>
            <a:r>
              <a:rPr lang="en-AU" sz="2400" b="1" dirty="0" smtClean="0">
                <a:solidFill>
                  <a:srgbClr val="FFC000"/>
                </a:solidFill>
              </a:rPr>
              <a:t>Designing Our City</a:t>
            </a:r>
          </a:p>
          <a:p>
            <a:pPr marL="0" indent="0" defTabSz="914400" eaLnBrk="1" fontAlgn="base" hangingPunct="1">
              <a:lnSpc>
                <a:spcPct val="90000"/>
              </a:lnSpc>
              <a:spcBef>
                <a:spcPct val="20000"/>
              </a:spcBef>
              <a:spcAft>
                <a:spcPct val="0"/>
              </a:spcAft>
              <a:defRPr/>
            </a:pPr>
            <a:endParaRPr lang="en-AU" dirty="0" smtClean="0">
              <a:solidFill>
                <a:srgbClr val="000000"/>
              </a:solidFill>
            </a:endParaRPr>
          </a:p>
          <a:p>
            <a:pPr marL="0" indent="0" defTabSz="914400" eaLnBrk="1" fontAlgn="base" hangingPunct="1">
              <a:lnSpc>
                <a:spcPct val="90000"/>
              </a:lnSpc>
              <a:spcBef>
                <a:spcPct val="20000"/>
              </a:spcBef>
              <a:spcAft>
                <a:spcPct val="0"/>
              </a:spcAft>
              <a:defRPr/>
            </a:pPr>
            <a:r>
              <a:rPr lang="en-AU" dirty="0" smtClean="0">
                <a:solidFill>
                  <a:srgbClr val="000000"/>
                </a:solidFill>
              </a:rPr>
              <a:t>Community members working with an expert team to: </a:t>
            </a:r>
          </a:p>
          <a:p>
            <a:pPr marL="285750" indent="-285750" defTabSz="914400" eaLnBrk="1" fontAlgn="base" hangingPunct="1">
              <a:spcBef>
                <a:spcPct val="20000"/>
              </a:spcBef>
              <a:spcAft>
                <a:spcPct val="0"/>
              </a:spcAft>
              <a:buFont typeface="Arial" pitchFamily="34" charset="0"/>
              <a:buChar char="•"/>
              <a:defRPr/>
            </a:pPr>
            <a:r>
              <a:rPr lang="en-AU" sz="2000" dirty="0" smtClean="0">
                <a:solidFill>
                  <a:srgbClr val="006600"/>
                </a:solidFill>
              </a:rPr>
              <a:t>Define planning principles;</a:t>
            </a:r>
          </a:p>
          <a:p>
            <a:pPr marL="285750" indent="-285750" defTabSz="914400" eaLnBrk="1" fontAlgn="base" hangingPunct="1">
              <a:spcBef>
                <a:spcPct val="20000"/>
              </a:spcBef>
              <a:spcAft>
                <a:spcPct val="0"/>
              </a:spcAft>
              <a:buFont typeface="Arial" pitchFamily="34" charset="0"/>
              <a:buChar char="•"/>
              <a:defRPr/>
            </a:pPr>
            <a:r>
              <a:rPr lang="en-AU" sz="2000" dirty="0" smtClean="0">
                <a:solidFill>
                  <a:srgbClr val="006600"/>
                </a:solidFill>
              </a:rPr>
              <a:t>Values;</a:t>
            </a:r>
          </a:p>
          <a:p>
            <a:pPr marL="285750" indent="-285750" defTabSz="914400" eaLnBrk="1" fontAlgn="base" hangingPunct="1">
              <a:spcBef>
                <a:spcPct val="20000"/>
              </a:spcBef>
              <a:spcAft>
                <a:spcPct val="0"/>
              </a:spcAft>
              <a:buFont typeface="Arial" pitchFamily="34" charset="0"/>
              <a:buChar char="•"/>
              <a:defRPr/>
            </a:pPr>
            <a:r>
              <a:rPr lang="en-AU" sz="2000" dirty="0" smtClean="0">
                <a:solidFill>
                  <a:srgbClr val="006600"/>
                </a:solidFill>
              </a:rPr>
              <a:t>Legacy;</a:t>
            </a:r>
          </a:p>
          <a:p>
            <a:pPr marL="285750" indent="-285750" defTabSz="914400" eaLnBrk="1" fontAlgn="base" hangingPunct="1">
              <a:spcBef>
                <a:spcPct val="20000"/>
              </a:spcBef>
              <a:spcAft>
                <a:spcPct val="0"/>
              </a:spcAft>
              <a:buFont typeface="Arial" pitchFamily="34" charset="0"/>
              <a:buChar char="•"/>
              <a:defRPr/>
            </a:pPr>
            <a:r>
              <a:rPr lang="en-AU" sz="2000" dirty="0" smtClean="0">
                <a:solidFill>
                  <a:srgbClr val="006600"/>
                </a:solidFill>
              </a:rPr>
              <a:t>Scenarios for growth;</a:t>
            </a:r>
          </a:p>
        </p:txBody>
      </p:sp>
      <p:pic>
        <p:nvPicPr>
          <p:cNvPr id="10246"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96863" y="2076450"/>
            <a:ext cx="1997075" cy="149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pic>
        <p:nvPicPr>
          <p:cNvPr id="10247"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87338" y="384175"/>
            <a:ext cx="1997075" cy="1497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857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8"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93688" y="3802063"/>
            <a:ext cx="1997075" cy="149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Tree>
    <p:extLst>
      <p:ext uri="{BB962C8B-B14F-4D97-AF65-F5344CB8AC3E}">
        <p14:creationId xmlns="" xmlns:p14="http://schemas.microsoft.com/office/powerpoint/2010/main" val="3848560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176362" y="116633"/>
            <a:ext cx="8586638" cy="6436568"/>
          </a:xfrm>
          <a:prstGeom prst="rect">
            <a:avLst/>
          </a:prstGeom>
          <a:noFill/>
          <a:ln w="28575">
            <a:noFill/>
            <a:miter lim="800000"/>
            <a:headEnd/>
            <a:tailEnd/>
          </a:ln>
        </p:spPr>
      </p:pic>
      <p:sp>
        <p:nvSpPr>
          <p:cNvPr id="5" name="Rectangle 4">
            <a:hlinkClick r:id="rId4"/>
          </p:cNvPr>
          <p:cNvSpPr/>
          <p:nvPr/>
        </p:nvSpPr>
        <p:spPr>
          <a:xfrm>
            <a:off x="539552" y="404664"/>
            <a:ext cx="2980239" cy="369332"/>
          </a:xfrm>
          <a:prstGeom prst="rect">
            <a:avLst/>
          </a:prstGeom>
        </p:spPr>
        <p:txBody>
          <a:bodyPr wrap="none">
            <a:spAutoFit/>
          </a:bodyPr>
          <a:lstStyle/>
          <a:p>
            <a:r>
              <a:rPr lang="en-AU" u="sng" dirty="0">
                <a:hlinkClick r:id="rId4"/>
              </a:rPr>
              <a:t>http://youtu.be/dNLuh_Seg5I</a:t>
            </a:r>
            <a:endParaRPr lang="en-AU" dirty="0"/>
          </a:p>
        </p:txBody>
      </p:sp>
    </p:spTree>
    <p:extLst>
      <p:ext uri="{BB962C8B-B14F-4D97-AF65-F5344CB8AC3E}">
        <p14:creationId xmlns="" xmlns:p14="http://schemas.microsoft.com/office/powerpoint/2010/main" val="3018674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descr="Swirl AA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876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2050" y="44450"/>
            <a:ext cx="2741613"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2"/>
          <p:cNvSpPr txBox="1">
            <a:spLocks noChangeArrowheads="1"/>
          </p:cNvSpPr>
          <p:nvPr/>
        </p:nvSpPr>
        <p:spPr bwMode="auto">
          <a:xfrm>
            <a:off x="2195513" y="369888"/>
            <a:ext cx="4608512" cy="84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AU" sz="2800" b="1" smtClean="0">
                <a:solidFill>
                  <a:srgbClr val="000000"/>
                </a:solidFill>
              </a:rPr>
              <a:t>2029 and Beyond</a:t>
            </a:r>
          </a:p>
          <a:p>
            <a:pPr algn="ctr" defTabSz="914400" eaLnBrk="1" fontAlgn="base" hangingPunct="1">
              <a:spcBef>
                <a:spcPct val="0"/>
              </a:spcBef>
              <a:spcAft>
                <a:spcPct val="0"/>
              </a:spcAft>
            </a:pPr>
            <a:r>
              <a:rPr lang="en-AU" smtClean="0">
                <a:solidFill>
                  <a:srgbClr val="000000"/>
                </a:solidFill>
              </a:rPr>
              <a:t>A parallel and iterative process</a:t>
            </a:r>
          </a:p>
          <a:p>
            <a:pPr algn="ctr" defTabSz="914400" eaLnBrk="1" fontAlgn="base" hangingPunct="1">
              <a:spcBef>
                <a:spcPct val="0"/>
              </a:spcBef>
              <a:spcAft>
                <a:spcPct val="0"/>
              </a:spcAft>
            </a:pPr>
            <a:endParaRPr lang="en-AU" sz="2300" b="1" smtClean="0">
              <a:solidFill>
                <a:srgbClr val="000000"/>
              </a:solidFill>
            </a:endParaRPr>
          </a:p>
        </p:txBody>
      </p:sp>
      <p:sp>
        <p:nvSpPr>
          <p:cNvPr id="15365" name="Rectangle 3"/>
          <p:cNvSpPr txBox="1">
            <a:spLocks noChangeArrowheads="1"/>
          </p:cNvSpPr>
          <p:nvPr/>
        </p:nvSpPr>
        <p:spPr bwMode="auto">
          <a:xfrm>
            <a:off x="2700338" y="1989138"/>
            <a:ext cx="6192837" cy="345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20000"/>
              </a:spcBef>
              <a:spcAft>
                <a:spcPct val="0"/>
              </a:spcAft>
              <a:buFont typeface="Arial" charset="0"/>
              <a:buChar char="•"/>
            </a:pPr>
            <a:endParaRPr lang="en-US" sz="1400" smtClean="0">
              <a:solidFill>
                <a:srgbClr val="000000"/>
              </a:solidFill>
            </a:endParaRPr>
          </a:p>
        </p:txBody>
      </p:sp>
      <p:graphicFrame>
        <p:nvGraphicFramePr>
          <p:cNvPr id="9" name="Diagram 8"/>
          <p:cNvGraphicFramePr/>
          <p:nvPr/>
        </p:nvGraphicFramePr>
        <p:xfrm>
          <a:off x="2800723" y="1340768"/>
          <a:ext cx="6078735" cy="3312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367" name="TextBox 1"/>
          <p:cNvSpPr txBox="1">
            <a:spLocks noChangeArrowheads="1"/>
          </p:cNvSpPr>
          <p:nvPr/>
        </p:nvSpPr>
        <p:spPr bwMode="auto">
          <a:xfrm>
            <a:off x="352425" y="4140200"/>
            <a:ext cx="20875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fontAlgn="base" hangingPunct="1">
              <a:spcBef>
                <a:spcPct val="0"/>
              </a:spcBef>
              <a:spcAft>
                <a:spcPct val="0"/>
              </a:spcAft>
            </a:pPr>
            <a:endParaRPr lang="en-US" smtClean="0">
              <a:solidFill>
                <a:srgbClr val="000000"/>
              </a:solidFill>
            </a:endParaRPr>
          </a:p>
        </p:txBody>
      </p:sp>
      <p:pic>
        <p:nvPicPr>
          <p:cNvPr id="15368" name="Picture 9" descr="one million trees LH Banner.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r="44974"/>
          <a:stretch>
            <a:fillRect/>
          </a:stretch>
        </p:blipFill>
        <p:spPr bwMode="auto">
          <a:xfrm>
            <a:off x="119063" y="2595563"/>
            <a:ext cx="2247900" cy="1025525"/>
          </a:xfrm>
          <a:prstGeom prst="rect">
            <a:avLst/>
          </a:prstGeom>
          <a:solidFill>
            <a:schemeClr val="bg1"/>
          </a:solidFill>
          <a:ln w="9525">
            <a:solidFill>
              <a:srgbClr val="009900"/>
            </a:solidFill>
            <a:miter lim="800000"/>
            <a:headEnd/>
            <a:tailEnd/>
          </a:ln>
        </p:spPr>
      </p:pic>
      <p:pic>
        <p:nvPicPr>
          <p:cNvPr id="15369" name="Picture 1"/>
          <p:cNvPicPr>
            <a:picLocks noChangeAspect="1"/>
          </p:cNvPicPr>
          <p:nvPr/>
        </p:nvPicPr>
        <p:blipFill>
          <a:blip r:embed="rId11" cstate="print">
            <a:extLst>
              <a:ext uri="{28A0092B-C50C-407E-A947-70E740481C1C}">
                <a14:useLocalDpi xmlns="" xmlns:a14="http://schemas.microsoft.com/office/drawing/2010/main" val="0"/>
              </a:ext>
            </a:extLst>
          </a:blip>
          <a:srcRect l="1250" t="5354" r="1753" b="30257"/>
          <a:stretch>
            <a:fillRect/>
          </a:stretch>
        </p:blipFill>
        <p:spPr bwMode="auto">
          <a:xfrm>
            <a:off x="119063" y="1377950"/>
            <a:ext cx="2282825"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69424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Swirl AA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8" y="-26988"/>
            <a:ext cx="914876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2050" y="115888"/>
            <a:ext cx="2741613"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8" name="Rectangle 2"/>
          <p:cNvSpPr txBox="1">
            <a:spLocks noChangeArrowheads="1"/>
          </p:cNvSpPr>
          <p:nvPr/>
        </p:nvSpPr>
        <p:spPr bwMode="auto">
          <a:xfrm>
            <a:off x="2627313" y="549275"/>
            <a:ext cx="6265862"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AU" sz="3600" b="1" smtClean="0">
                <a:solidFill>
                  <a:srgbClr val="000000"/>
                </a:solidFill>
              </a:rPr>
              <a:t>International Recognition</a:t>
            </a:r>
          </a:p>
        </p:txBody>
      </p:sp>
      <p:sp>
        <p:nvSpPr>
          <p:cNvPr id="16389" name="Rectangle 3"/>
          <p:cNvSpPr txBox="1">
            <a:spLocks noChangeArrowheads="1"/>
          </p:cNvSpPr>
          <p:nvPr/>
        </p:nvSpPr>
        <p:spPr bwMode="auto">
          <a:xfrm>
            <a:off x="2700338" y="1700213"/>
            <a:ext cx="6192837" cy="3744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20000"/>
              </a:spcBef>
              <a:spcAft>
                <a:spcPct val="0"/>
              </a:spcAft>
            </a:pPr>
            <a:r>
              <a:rPr lang="en-AU" sz="1600" b="1" smtClean="0">
                <a:solidFill>
                  <a:srgbClr val="00B0F0"/>
                </a:solidFill>
              </a:rPr>
              <a:t>2011 International Liveable Communities Award</a:t>
            </a:r>
          </a:p>
          <a:p>
            <a:pPr algn="ctr" defTabSz="914400" eaLnBrk="1" fontAlgn="base" hangingPunct="1">
              <a:spcBef>
                <a:spcPct val="20000"/>
              </a:spcBef>
              <a:spcAft>
                <a:spcPct val="0"/>
              </a:spcAft>
            </a:pPr>
            <a:r>
              <a:rPr lang="en-AU" sz="1600" b="1" smtClean="0">
                <a:solidFill>
                  <a:srgbClr val="00B0F0"/>
                </a:solidFill>
              </a:rPr>
              <a:t>“LivCom”</a:t>
            </a:r>
          </a:p>
          <a:p>
            <a:pPr algn="ctr" defTabSz="914400" eaLnBrk="1" fontAlgn="base" hangingPunct="1">
              <a:spcBef>
                <a:spcPct val="20000"/>
              </a:spcBef>
              <a:spcAft>
                <a:spcPct val="0"/>
              </a:spcAft>
            </a:pPr>
            <a:endParaRPr lang="en-AU" sz="1400" smtClean="0">
              <a:solidFill>
                <a:srgbClr val="000000"/>
              </a:solidFill>
            </a:endParaRPr>
          </a:p>
        </p:txBody>
      </p:sp>
      <p:pic>
        <p:nvPicPr>
          <p:cNvPr id="16390" name="Picture 3"/>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35375" y="2565400"/>
            <a:ext cx="4149725" cy="2574925"/>
          </a:xfrm>
          <a:prstGeom prst="rect">
            <a:avLst/>
          </a:prstGeom>
          <a:noFill/>
          <a:ln w="2857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16391" name="Picture 1"/>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57163" y="1123950"/>
            <a:ext cx="2289175" cy="192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2" name="Picture 4"/>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57163" y="3284538"/>
            <a:ext cx="2289175" cy="171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659695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29 Logo NEW with sentence.eps"/>
          <p:cNvPicPr>
            <a:picLocks noChangeAspect="1"/>
          </p:cNvPicPr>
          <p:nvPr/>
        </p:nvPicPr>
        <p:blipFill>
          <a:blip r:embed="rId3" cstate="print">
            <a:alphaModFix amt="34000"/>
          </a:blip>
          <a:stretch>
            <a:fillRect/>
          </a:stretch>
        </p:blipFill>
        <p:spPr>
          <a:xfrm>
            <a:off x="5057555" y="5823551"/>
            <a:ext cx="1828800" cy="661940"/>
          </a:xfrm>
          <a:prstGeom prst="rect">
            <a:avLst/>
          </a:prstGeom>
        </p:spPr>
      </p:pic>
      <p:pic>
        <p:nvPicPr>
          <p:cNvPr id="7" name="Picture 6" descr="CityofGreaterGeraldton_LOGO_Final_RGB.eps"/>
          <p:cNvPicPr>
            <a:picLocks noChangeAspect="1"/>
          </p:cNvPicPr>
          <p:nvPr/>
        </p:nvPicPr>
        <p:blipFill>
          <a:blip r:embed="rId4" cstate="print">
            <a:alphaModFix amt="34000"/>
          </a:blip>
          <a:stretch>
            <a:fillRect/>
          </a:stretch>
        </p:blipFill>
        <p:spPr>
          <a:xfrm>
            <a:off x="2209800" y="5756138"/>
            <a:ext cx="2434646" cy="793188"/>
          </a:xfrm>
          <a:prstGeom prst="rect">
            <a:avLst/>
          </a:prstGeom>
        </p:spPr>
      </p:pic>
      <p:sp>
        <p:nvSpPr>
          <p:cNvPr id="8" name="TextBox 7"/>
          <p:cNvSpPr txBox="1"/>
          <p:nvPr/>
        </p:nvSpPr>
        <p:spPr>
          <a:xfrm>
            <a:off x="4249712" y="2314020"/>
            <a:ext cx="4800600" cy="3216265"/>
          </a:xfrm>
          <a:prstGeom prst="rect">
            <a:avLst/>
          </a:prstGeom>
          <a:noFill/>
        </p:spPr>
        <p:txBody>
          <a:bodyPr wrap="square" rtlCol="0">
            <a:spAutoFit/>
          </a:bodyPr>
          <a:lstStyle/>
          <a:p>
            <a:endParaRPr lang="en-US" sz="1000" dirty="0">
              <a:latin typeface="Myriad Pro"/>
              <a:cs typeface="Myriad Pro"/>
            </a:endParaRPr>
          </a:p>
          <a:p>
            <a:r>
              <a:rPr lang="en-US" sz="4000" b="1" dirty="0" smtClean="0">
                <a:solidFill>
                  <a:srgbClr val="FF0000"/>
                </a:solidFill>
                <a:latin typeface="Myriad Pro"/>
                <a:cs typeface="Myriad Pro"/>
              </a:rPr>
              <a:t>5</a:t>
            </a:r>
            <a:r>
              <a:rPr lang="en-US" sz="4000" b="1" baseline="30000" dirty="0" smtClean="0">
                <a:solidFill>
                  <a:srgbClr val="FF0000"/>
                </a:solidFill>
                <a:latin typeface="Myriad Pro"/>
                <a:cs typeface="Myriad Pro"/>
              </a:rPr>
              <a:t>th</a:t>
            </a:r>
            <a:r>
              <a:rPr lang="en-US" sz="4000" b="1" dirty="0" smtClean="0">
                <a:solidFill>
                  <a:srgbClr val="FF0000"/>
                </a:solidFill>
                <a:latin typeface="Myriad Pro"/>
                <a:cs typeface="Myriad Pro"/>
              </a:rPr>
              <a:t> Place </a:t>
            </a:r>
          </a:p>
          <a:p>
            <a:endParaRPr lang="en-US" sz="1100" dirty="0" smtClean="0">
              <a:latin typeface="Myriad Pro"/>
              <a:cs typeface="Myriad Pro"/>
            </a:endParaRPr>
          </a:p>
          <a:p>
            <a:endParaRPr lang="en-US" sz="1100" dirty="0" smtClean="0">
              <a:latin typeface="Myriad Pro"/>
              <a:cs typeface="Myriad Pro"/>
            </a:endParaRPr>
          </a:p>
          <a:p>
            <a:pPr algn="r"/>
            <a:r>
              <a:rPr lang="en-US" sz="4000" b="1" dirty="0" smtClean="0">
                <a:solidFill>
                  <a:srgbClr val="00B050"/>
                </a:solidFill>
                <a:latin typeface="Myriad Pro"/>
                <a:cs typeface="Myriad Pro"/>
              </a:rPr>
              <a:t>123 Projects</a:t>
            </a:r>
          </a:p>
          <a:p>
            <a:endParaRPr lang="en-US" sz="4000" dirty="0" smtClean="0">
              <a:latin typeface="Myriad Pro"/>
              <a:cs typeface="Myriad Pro"/>
            </a:endParaRPr>
          </a:p>
          <a:p>
            <a:endParaRPr lang="en-US" sz="1100" dirty="0">
              <a:latin typeface="Myriad Pro"/>
              <a:cs typeface="Myriad Pro"/>
            </a:endParaRPr>
          </a:p>
          <a:p>
            <a:r>
              <a:rPr lang="en-US" sz="4000" b="1" dirty="0" smtClean="0">
                <a:solidFill>
                  <a:srgbClr val="7030A0"/>
                </a:solidFill>
                <a:latin typeface="Myriad Pro"/>
                <a:cs typeface="Myriad Pro"/>
              </a:rPr>
              <a:t>36 Countries</a:t>
            </a:r>
          </a:p>
        </p:txBody>
      </p:sp>
      <p:pic>
        <p:nvPicPr>
          <p:cNvPr id="10" name="Picture 3"/>
          <p:cNvPicPr>
            <a:picLocks noChangeAspect="1"/>
          </p:cNvPicPr>
          <p:nvPr/>
        </p:nvPicPr>
        <p:blipFill>
          <a:blip r:embed="rId5" cstate="print"/>
          <a:srcRect/>
          <a:stretch>
            <a:fillRect/>
          </a:stretch>
        </p:blipFill>
        <p:spPr bwMode="auto">
          <a:xfrm>
            <a:off x="251520" y="116632"/>
            <a:ext cx="4104456" cy="5225485"/>
          </a:xfrm>
          <a:prstGeom prst="rect">
            <a:avLst/>
          </a:prstGeom>
          <a:noFill/>
          <a:ln w="9525">
            <a:noFill/>
            <a:miter lim="800000"/>
            <a:headEnd/>
            <a:tailEnd/>
          </a:ln>
        </p:spPr>
      </p:pic>
      <p:sp>
        <p:nvSpPr>
          <p:cNvPr id="2" name="TextBox 1"/>
          <p:cNvSpPr txBox="1"/>
          <p:nvPr/>
        </p:nvSpPr>
        <p:spPr>
          <a:xfrm>
            <a:off x="1835696" y="304800"/>
            <a:ext cx="6840760" cy="584775"/>
          </a:xfrm>
          <a:prstGeom prst="rect">
            <a:avLst/>
          </a:prstGeom>
          <a:noFill/>
        </p:spPr>
        <p:txBody>
          <a:bodyPr wrap="square" rtlCol="0">
            <a:spAutoFit/>
          </a:bodyPr>
          <a:lstStyle/>
          <a:p>
            <a:r>
              <a:rPr lang="en-US" sz="3200" b="1" dirty="0" err="1">
                <a:solidFill>
                  <a:schemeClr val="tx2"/>
                </a:solidFill>
                <a:latin typeface="Myriad Pro"/>
                <a:cs typeface="Myriad Pro"/>
              </a:rPr>
              <a:t>Reinhard</a:t>
            </a:r>
            <a:r>
              <a:rPr lang="en-US" sz="3200" b="1" dirty="0">
                <a:solidFill>
                  <a:schemeClr val="tx2"/>
                </a:solidFill>
                <a:latin typeface="Myriad Pro"/>
                <a:cs typeface="Myriad Pro"/>
              </a:rPr>
              <a:t> </a:t>
            </a:r>
            <a:r>
              <a:rPr lang="en-US" sz="3200" b="1" dirty="0" err="1" smtClean="0">
                <a:solidFill>
                  <a:schemeClr val="tx2"/>
                </a:solidFill>
                <a:latin typeface="Myriad Pro"/>
                <a:cs typeface="Myriad Pro"/>
              </a:rPr>
              <a:t>Mohn</a:t>
            </a:r>
            <a:r>
              <a:rPr lang="en-US" sz="3200" b="1" dirty="0" smtClean="0">
                <a:solidFill>
                  <a:schemeClr val="tx2"/>
                </a:solidFill>
                <a:latin typeface="Myriad Pro"/>
                <a:cs typeface="Myriad Pro"/>
              </a:rPr>
              <a:t> Prize </a:t>
            </a:r>
            <a:r>
              <a:rPr lang="en-US" sz="3200" b="1" dirty="0">
                <a:solidFill>
                  <a:schemeClr val="tx2"/>
                </a:solidFill>
                <a:latin typeface="Myriad Pro"/>
                <a:cs typeface="Myriad Pro"/>
              </a:rPr>
              <a:t>2011</a:t>
            </a:r>
          </a:p>
        </p:txBody>
      </p:sp>
      <p:sp>
        <p:nvSpPr>
          <p:cNvPr id="3" name="TextBox 2"/>
          <p:cNvSpPr txBox="1"/>
          <p:nvPr/>
        </p:nvSpPr>
        <p:spPr>
          <a:xfrm>
            <a:off x="4191000" y="1509892"/>
            <a:ext cx="4953000" cy="523220"/>
          </a:xfrm>
          <a:prstGeom prst="rect">
            <a:avLst/>
          </a:prstGeom>
          <a:noFill/>
        </p:spPr>
        <p:txBody>
          <a:bodyPr wrap="square" rtlCol="0">
            <a:spAutoFit/>
          </a:bodyPr>
          <a:lstStyle/>
          <a:p>
            <a:r>
              <a:rPr lang="en-US" sz="2800" b="1" dirty="0">
                <a:latin typeface="Myriad Pro"/>
                <a:cs typeface="Myriad Pro"/>
              </a:rPr>
              <a:t>City of Greater Geraldton </a:t>
            </a:r>
          </a:p>
        </p:txBody>
      </p:sp>
    </p:spTree>
    <p:extLst>
      <p:ext uri="{BB962C8B-B14F-4D97-AF65-F5344CB8AC3E}">
        <p14:creationId xmlns="" xmlns:p14="http://schemas.microsoft.com/office/powerpoint/2010/main" val="149459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VER.jpg"/>
          <p:cNvPicPr>
            <a:picLocks noChangeAspect="1"/>
          </p:cNvPicPr>
          <p:nvPr/>
        </p:nvPicPr>
        <p:blipFill>
          <a:blip r:embed="rId3" cstate="print"/>
          <a:stretch>
            <a:fillRect/>
          </a:stretch>
        </p:blipFill>
        <p:spPr>
          <a:xfrm>
            <a:off x="-533400" y="116632"/>
            <a:ext cx="10210800" cy="6084755"/>
          </a:xfrm>
          <a:prstGeom prst="rect">
            <a:avLst/>
          </a:prstGeom>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308304" y="2420888"/>
            <a:ext cx="1700778" cy="2553720"/>
          </a:xfrm>
          <a:prstGeom prst="rect">
            <a:avLst/>
          </a:prstGeom>
        </p:spPr>
      </p:pic>
    </p:spTree>
    <p:extLst>
      <p:ext uri="{BB962C8B-B14F-4D97-AF65-F5344CB8AC3E}">
        <p14:creationId xmlns="" xmlns:p14="http://schemas.microsoft.com/office/powerpoint/2010/main" val="3613183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descr="Swirl AA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6988"/>
            <a:ext cx="939958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42050" y="115888"/>
            <a:ext cx="2741613"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6" name="Rectangle 2"/>
          <p:cNvSpPr txBox="1">
            <a:spLocks noChangeArrowheads="1"/>
          </p:cNvSpPr>
          <p:nvPr/>
        </p:nvSpPr>
        <p:spPr bwMode="auto">
          <a:xfrm>
            <a:off x="2627313" y="765175"/>
            <a:ext cx="6516687" cy="115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en-AU" sz="3600" b="1" smtClean="0">
                <a:solidFill>
                  <a:srgbClr val="000000"/>
                </a:solidFill>
              </a:rPr>
              <a:t>2029 and Beyond</a:t>
            </a:r>
          </a:p>
          <a:p>
            <a:pPr algn="ctr" defTabSz="914400" eaLnBrk="1" fontAlgn="base" hangingPunct="1">
              <a:spcBef>
                <a:spcPct val="0"/>
              </a:spcBef>
              <a:spcAft>
                <a:spcPct val="0"/>
              </a:spcAft>
            </a:pPr>
            <a:r>
              <a:rPr lang="en-AU" sz="3600" b="1" smtClean="0">
                <a:solidFill>
                  <a:srgbClr val="000000"/>
                </a:solidFill>
              </a:rPr>
              <a:t>Further Information</a:t>
            </a:r>
          </a:p>
        </p:txBody>
      </p:sp>
      <p:sp>
        <p:nvSpPr>
          <p:cNvPr id="18437" name="Rectangle 3"/>
          <p:cNvSpPr txBox="1">
            <a:spLocks noChangeArrowheads="1"/>
          </p:cNvSpPr>
          <p:nvPr/>
        </p:nvSpPr>
        <p:spPr bwMode="auto">
          <a:xfrm>
            <a:off x="2627313" y="1989138"/>
            <a:ext cx="6697662" cy="331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20000"/>
              </a:spcBef>
              <a:spcAft>
                <a:spcPct val="0"/>
              </a:spcAft>
            </a:pPr>
            <a:r>
              <a:rPr lang="en-AU" sz="1400" smtClean="0">
                <a:solidFill>
                  <a:srgbClr val="000000"/>
                </a:solidFill>
              </a:rPr>
              <a:t>Specific reports can be found on the</a:t>
            </a:r>
          </a:p>
          <a:p>
            <a:pPr algn="ctr" defTabSz="914400" eaLnBrk="1" fontAlgn="base" hangingPunct="1">
              <a:spcBef>
                <a:spcPct val="20000"/>
              </a:spcBef>
              <a:spcAft>
                <a:spcPct val="0"/>
              </a:spcAft>
            </a:pPr>
            <a:r>
              <a:rPr lang="en-AU" sz="500" smtClean="0">
                <a:solidFill>
                  <a:srgbClr val="000000"/>
                </a:solidFill>
              </a:rPr>
              <a:t> </a:t>
            </a:r>
          </a:p>
          <a:p>
            <a:pPr algn="ctr" defTabSz="914400" eaLnBrk="1" fontAlgn="base" hangingPunct="1">
              <a:spcBef>
                <a:spcPct val="20000"/>
              </a:spcBef>
              <a:spcAft>
                <a:spcPct val="0"/>
              </a:spcAft>
            </a:pPr>
            <a:r>
              <a:rPr lang="en-AU" sz="1400" smtClean="0">
                <a:solidFill>
                  <a:srgbClr val="000000"/>
                </a:solidFill>
              </a:rPr>
              <a:t>2029 website</a:t>
            </a:r>
          </a:p>
          <a:p>
            <a:pPr algn="ctr" defTabSz="914400" eaLnBrk="1" fontAlgn="base" hangingPunct="1">
              <a:spcBef>
                <a:spcPct val="20000"/>
              </a:spcBef>
              <a:spcAft>
                <a:spcPct val="0"/>
              </a:spcAft>
            </a:pPr>
            <a:r>
              <a:rPr lang="en-AU" sz="1400" smtClean="0">
                <a:solidFill>
                  <a:srgbClr val="000000"/>
                </a:solidFill>
                <a:hlinkClick r:id="rId5"/>
              </a:rPr>
              <a:t>www.2029andbeyond.com.au</a:t>
            </a:r>
            <a:r>
              <a:rPr lang="en-AU" sz="1400" smtClean="0">
                <a:solidFill>
                  <a:srgbClr val="000000"/>
                </a:solidFill>
              </a:rPr>
              <a:t> </a:t>
            </a:r>
          </a:p>
          <a:p>
            <a:pPr algn="ctr" defTabSz="914400" eaLnBrk="1" fontAlgn="base" hangingPunct="1">
              <a:spcBef>
                <a:spcPct val="20000"/>
              </a:spcBef>
              <a:spcAft>
                <a:spcPct val="0"/>
              </a:spcAft>
            </a:pPr>
            <a:r>
              <a:rPr lang="en-AU" sz="1400" smtClean="0">
                <a:solidFill>
                  <a:srgbClr val="000000"/>
                </a:solidFill>
              </a:rPr>
              <a:t>CivicEvolution</a:t>
            </a:r>
          </a:p>
          <a:p>
            <a:pPr algn="ctr" defTabSz="914400" eaLnBrk="1" fontAlgn="base" hangingPunct="1">
              <a:spcBef>
                <a:spcPct val="20000"/>
              </a:spcBef>
              <a:spcAft>
                <a:spcPct val="0"/>
              </a:spcAft>
            </a:pPr>
            <a:r>
              <a:rPr lang="en-AU" sz="1400" smtClean="0">
                <a:solidFill>
                  <a:srgbClr val="000000"/>
                </a:solidFill>
                <a:hlinkClick r:id="rId6"/>
              </a:rPr>
              <a:t>www.2029.civicevolution.org</a:t>
            </a:r>
            <a:endParaRPr lang="en-AU" sz="1400" smtClean="0">
              <a:solidFill>
                <a:srgbClr val="000000"/>
              </a:solidFill>
            </a:endParaRPr>
          </a:p>
          <a:p>
            <a:pPr algn="ctr" defTabSz="914400" eaLnBrk="1" fontAlgn="base" hangingPunct="1">
              <a:spcBef>
                <a:spcPct val="20000"/>
              </a:spcBef>
              <a:spcAft>
                <a:spcPct val="0"/>
              </a:spcAft>
            </a:pPr>
            <a:r>
              <a:rPr lang="en-AU" sz="1400" smtClean="0">
                <a:solidFill>
                  <a:srgbClr val="000000"/>
                </a:solidFill>
              </a:rPr>
              <a:t>Facebook</a:t>
            </a:r>
          </a:p>
          <a:p>
            <a:pPr algn="ctr" defTabSz="914400" eaLnBrk="1" fontAlgn="base" hangingPunct="1">
              <a:spcBef>
                <a:spcPct val="20000"/>
              </a:spcBef>
              <a:spcAft>
                <a:spcPct val="0"/>
              </a:spcAft>
            </a:pPr>
            <a:r>
              <a:rPr lang="en-AU" sz="1400" smtClean="0">
                <a:solidFill>
                  <a:srgbClr val="000000"/>
                </a:solidFill>
                <a:hlinkClick r:id="rId7"/>
              </a:rPr>
              <a:t>www.facebook.com</a:t>
            </a:r>
            <a:r>
              <a:rPr lang="en-AU" sz="1600" smtClean="0">
                <a:solidFill>
                  <a:srgbClr val="000000"/>
                </a:solidFill>
              </a:rPr>
              <a:t> </a:t>
            </a:r>
            <a:r>
              <a:rPr lang="en-AU" sz="1400" smtClean="0">
                <a:solidFill>
                  <a:srgbClr val="000000"/>
                </a:solidFill>
              </a:rPr>
              <a:t>(search 2029 and Beyond)</a:t>
            </a:r>
          </a:p>
          <a:p>
            <a:pPr algn="ctr" defTabSz="914400" eaLnBrk="1" fontAlgn="base" hangingPunct="1">
              <a:spcBef>
                <a:spcPct val="20000"/>
              </a:spcBef>
              <a:spcAft>
                <a:spcPct val="0"/>
              </a:spcAft>
            </a:pPr>
            <a:r>
              <a:rPr lang="en-AU" sz="1400" smtClean="0">
                <a:solidFill>
                  <a:srgbClr val="000000"/>
                </a:solidFill>
              </a:rPr>
              <a:t>Reinhard Mohn Video</a:t>
            </a:r>
          </a:p>
          <a:p>
            <a:pPr algn="ctr" defTabSz="914400" eaLnBrk="1" fontAlgn="base" hangingPunct="1">
              <a:spcBef>
                <a:spcPct val="20000"/>
              </a:spcBef>
              <a:spcAft>
                <a:spcPct val="0"/>
              </a:spcAft>
            </a:pPr>
            <a:r>
              <a:rPr lang="en-AU" sz="1400" smtClean="0">
                <a:solidFill>
                  <a:srgbClr val="000000"/>
                </a:solidFill>
              </a:rPr>
              <a:t> </a:t>
            </a:r>
            <a:r>
              <a:rPr lang="en-AU" sz="1400" smtClean="0">
                <a:solidFill>
                  <a:srgbClr val="000000"/>
                </a:solidFill>
                <a:hlinkClick r:id="rId8"/>
              </a:rPr>
              <a:t>www.linkedin.com/groups/Geraldtons-video-Reinhard-Mohn-Prize-2718371.S.4404586</a:t>
            </a:r>
            <a:r>
              <a:rPr lang="en-AU" sz="1400" smtClean="0">
                <a:solidFill>
                  <a:srgbClr val="000000"/>
                </a:solidFill>
              </a:rPr>
              <a:t> </a:t>
            </a:r>
          </a:p>
          <a:p>
            <a:pPr algn="ctr" defTabSz="914400" eaLnBrk="1" fontAlgn="base" hangingPunct="1">
              <a:spcBef>
                <a:spcPct val="20000"/>
              </a:spcBef>
              <a:spcAft>
                <a:spcPct val="0"/>
              </a:spcAft>
            </a:pPr>
            <a:r>
              <a:rPr lang="en-AU" sz="1400" smtClean="0">
                <a:solidFill>
                  <a:srgbClr val="000000"/>
                </a:solidFill>
              </a:rPr>
              <a:t>Big Ideas Festival and OPEN YOUR EYES Festival 2011</a:t>
            </a:r>
          </a:p>
          <a:p>
            <a:pPr algn="ctr" defTabSz="914400" eaLnBrk="1" fontAlgn="base" hangingPunct="1">
              <a:spcBef>
                <a:spcPct val="20000"/>
              </a:spcBef>
              <a:spcAft>
                <a:spcPct val="0"/>
              </a:spcAft>
            </a:pPr>
            <a:r>
              <a:rPr lang="en-AU" sz="1400" smtClean="0">
                <a:solidFill>
                  <a:srgbClr val="000000"/>
                </a:solidFill>
                <a:hlinkClick r:id="rId9"/>
              </a:rPr>
              <a:t>http://vimeo.com/29234808</a:t>
            </a:r>
            <a:r>
              <a:rPr lang="en-AU" smtClean="0">
                <a:solidFill>
                  <a:srgbClr val="000000"/>
                </a:solidFill>
              </a:rPr>
              <a:t> </a:t>
            </a:r>
            <a:endParaRPr lang="en-AU" sz="1400" smtClean="0">
              <a:solidFill>
                <a:srgbClr val="000000"/>
              </a:solidFill>
            </a:endParaRPr>
          </a:p>
          <a:p>
            <a:pPr algn="ctr" defTabSz="914400" eaLnBrk="1" fontAlgn="base" hangingPunct="1">
              <a:spcBef>
                <a:spcPct val="20000"/>
              </a:spcBef>
              <a:spcAft>
                <a:spcPct val="0"/>
              </a:spcAft>
            </a:pPr>
            <a:endParaRPr lang="en-AU" sz="1400" smtClean="0">
              <a:solidFill>
                <a:srgbClr val="000000"/>
              </a:solidFill>
            </a:endParaRPr>
          </a:p>
        </p:txBody>
      </p:sp>
      <p:pic>
        <p:nvPicPr>
          <p:cNvPr id="18438" name="Picture 2"/>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79388" y="2179638"/>
            <a:ext cx="2305050" cy="15414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439" name="Picture 14" descr="Sydney%20memorial"/>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179388" y="296863"/>
            <a:ext cx="2305050" cy="172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10" descr="Cathedral%20and%20laptop"/>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79388" y="3860800"/>
            <a:ext cx="2305050" cy="153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13346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84783"/>
            <a:ext cx="5328592" cy="720081"/>
          </a:xfrm>
        </p:spPr>
        <p:txBody>
          <a:bodyPr>
            <a:normAutofit fontScale="90000"/>
          </a:bodyPr>
          <a:lstStyle/>
          <a:p>
            <a:r>
              <a:rPr lang="en-AU" b="1" dirty="0" smtClean="0">
                <a:solidFill>
                  <a:schemeClr val="accent1"/>
                </a:solidFill>
              </a:rPr>
              <a:t>What are we about?</a:t>
            </a:r>
            <a:endParaRPr lang="en-AU" b="1" dirty="0">
              <a:solidFill>
                <a:schemeClr val="accent1"/>
              </a:solidFill>
            </a:endParaRPr>
          </a:p>
        </p:txBody>
      </p:sp>
      <p:sp>
        <p:nvSpPr>
          <p:cNvPr id="13" name="TextBox 12"/>
          <p:cNvSpPr txBox="1"/>
          <p:nvPr/>
        </p:nvSpPr>
        <p:spPr>
          <a:xfrm>
            <a:off x="539552" y="2564904"/>
            <a:ext cx="7920880" cy="2585323"/>
          </a:xfrm>
          <a:prstGeom prst="rect">
            <a:avLst/>
          </a:prstGeom>
          <a:noFill/>
        </p:spPr>
        <p:txBody>
          <a:bodyPr wrap="square" rtlCol="0">
            <a:spAutoFit/>
          </a:bodyPr>
          <a:lstStyle/>
          <a:p>
            <a:pPr marL="285750" indent="-285750">
              <a:buFont typeface="Arial" pitchFamily="34" charset="0"/>
              <a:buChar char="•"/>
            </a:pPr>
            <a:r>
              <a:rPr lang="en-AU" b="1" dirty="0" smtClean="0"/>
              <a:t>Collaboration between the Cities</a:t>
            </a:r>
            <a:r>
              <a:rPr lang="en-AU" dirty="0" smtClean="0"/>
              <a:t> – our aim is to move past competing with each other and ensure we get a collective and supportive approach to securing better outcomes</a:t>
            </a:r>
          </a:p>
          <a:p>
            <a:endParaRPr lang="en-AU" dirty="0" smtClean="0"/>
          </a:p>
          <a:p>
            <a:pPr marL="285750" indent="-285750">
              <a:buFont typeface="Arial" pitchFamily="34" charset="0"/>
              <a:buChar char="•"/>
            </a:pPr>
            <a:r>
              <a:rPr lang="en-AU" b="1" dirty="0" smtClean="0"/>
              <a:t>Partnering with both the State and Commonwealth Government</a:t>
            </a:r>
          </a:p>
          <a:p>
            <a:pPr marL="285750" indent="-285750">
              <a:buFont typeface="Arial" pitchFamily="34" charset="0"/>
              <a:buChar char="•"/>
            </a:pPr>
            <a:endParaRPr lang="en-AU" b="1" dirty="0"/>
          </a:p>
          <a:p>
            <a:pPr marL="285750" indent="-285750">
              <a:buFont typeface="Arial" pitchFamily="34" charset="0"/>
              <a:buChar char="•"/>
            </a:pPr>
            <a:r>
              <a:rPr lang="en-AU" b="1" dirty="0" smtClean="0"/>
              <a:t>Promoting our capacity </a:t>
            </a:r>
            <a:r>
              <a:rPr lang="en-AU" dirty="0" smtClean="0"/>
              <a:t> -  our aim is to highlight and increase aware in opportunities for lifestyle, investment and locating in our respecting communities</a:t>
            </a:r>
            <a:endParaRPr lang="en-AU" b="1" dirty="0"/>
          </a:p>
        </p:txBody>
      </p:sp>
    </p:spTree>
    <p:extLst>
      <p:ext uri="{BB962C8B-B14F-4D97-AF65-F5344CB8AC3E}">
        <p14:creationId xmlns="" xmlns:p14="http://schemas.microsoft.com/office/powerpoint/2010/main" val="521996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7944" y="332656"/>
            <a:ext cx="5076056" cy="720081"/>
          </a:xfrm>
        </p:spPr>
        <p:txBody>
          <a:bodyPr>
            <a:normAutofit fontScale="90000"/>
          </a:bodyPr>
          <a:lstStyle/>
          <a:p>
            <a:r>
              <a:rPr lang="en-AU" b="1" dirty="0" smtClean="0">
                <a:solidFill>
                  <a:schemeClr val="accent1"/>
                </a:solidFill>
              </a:rPr>
              <a:t>Our Objectives</a:t>
            </a:r>
            <a:endParaRPr lang="en-AU" b="1" dirty="0">
              <a:solidFill>
                <a:schemeClr val="accent1"/>
              </a:solidFill>
            </a:endParaRPr>
          </a:p>
        </p:txBody>
      </p:sp>
      <p:sp>
        <p:nvSpPr>
          <p:cNvPr id="13" name="TextBox 12"/>
          <p:cNvSpPr txBox="1"/>
          <p:nvPr/>
        </p:nvSpPr>
        <p:spPr>
          <a:xfrm>
            <a:off x="179512" y="1268760"/>
            <a:ext cx="8712968" cy="6432530"/>
          </a:xfrm>
          <a:prstGeom prst="rect">
            <a:avLst/>
          </a:prstGeom>
          <a:noFill/>
        </p:spPr>
        <p:txBody>
          <a:bodyPr wrap="square" rtlCol="0">
            <a:spAutoFit/>
          </a:bodyPr>
          <a:lstStyle/>
          <a:p>
            <a:pPr lvl="0" algn="just"/>
            <a:r>
              <a:rPr lang="en-AU" sz="1400" b="1" dirty="0" smtClean="0"/>
              <a:t>The </a:t>
            </a:r>
            <a:r>
              <a:rPr lang="en-AU" sz="1400" b="1" dirty="0"/>
              <a:t>Alliance </a:t>
            </a:r>
            <a:r>
              <a:rPr lang="en-AU" sz="1400" b="1" dirty="0" smtClean="0"/>
              <a:t>cities :</a:t>
            </a:r>
          </a:p>
          <a:p>
            <a:pPr lvl="0" algn="just"/>
            <a:endParaRPr lang="en-AU" sz="1400" b="1" dirty="0" smtClean="0"/>
          </a:p>
          <a:p>
            <a:pPr marL="285750" lvl="0" indent="-285750" algn="just">
              <a:buFont typeface="Arial" pitchFamily="34" charset="0"/>
              <a:buChar char="•"/>
            </a:pPr>
            <a:r>
              <a:rPr lang="en-AU" sz="2400" dirty="0" smtClean="0"/>
              <a:t>will </a:t>
            </a:r>
            <a:r>
              <a:rPr lang="en-AU" sz="2400" dirty="0"/>
              <a:t>work to develop a collaborative framework to engage with an partner with both the Western Australian and Australian Governments</a:t>
            </a:r>
            <a:r>
              <a:rPr lang="en-AU" sz="2400" dirty="0" smtClean="0"/>
              <a:t>;</a:t>
            </a:r>
          </a:p>
          <a:p>
            <a:pPr lvl="0" algn="just"/>
            <a:endParaRPr lang="en-AU" sz="1200" dirty="0"/>
          </a:p>
          <a:p>
            <a:pPr marL="285750" lvl="0" indent="-285750" algn="just">
              <a:buFont typeface="Arial" pitchFamily="34" charset="0"/>
              <a:buChar char="•"/>
            </a:pPr>
            <a:r>
              <a:rPr lang="en-AU" sz="2400" dirty="0" smtClean="0"/>
              <a:t>will </a:t>
            </a:r>
            <a:r>
              <a:rPr lang="en-AU" sz="2400" dirty="0"/>
              <a:t>work collaboratively to achieve the future sustainable development of the State of Western Australia</a:t>
            </a:r>
            <a:r>
              <a:rPr lang="en-AU" sz="2400" dirty="0" smtClean="0"/>
              <a:t>;</a:t>
            </a:r>
          </a:p>
          <a:p>
            <a:pPr lvl="0" algn="just"/>
            <a:endParaRPr lang="en-AU" sz="1200" dirty="0"/>
          </a:p>
          <a:p>
            <a:pPr marL="285750" lvl="0" indent="-285750" algn="just">
              <a:buFont typeface="Arial" pitchFamily="34" charset="0"/>
              <a:buChar char="•"/>
            </a:pPr>
            <a:r>
              <a:rPr lang="en-AU" sz="2400" dirty="0" smtClean="0"/>
              <a:t>will </a:t>
            </a:r>
            <a:r>
              <a:rPr lang="en-AU" sz="2400" dirty="0"/>
              <a:t>work towards being accepted as a legitimate and respected grouping </a:t>
            </a:r>
            <a:r>
              <a:rPr lang="en-AU" sz="2400" dirty="0" smtClean="0"/>
              <a:t>within </a:t>
            </a:r>
            <a:r>
              <a:rPr lang="en-AU" sz="2400" dirty="0"/>
              <a:t>the arrangements resulting from the current Local Government Structural Reform process</a:t>
            </a:r>
            <a:r>
              <a:rPr lang="en-AU" sz="2400" dirty="0" smtClean="0"/>
              <a:t>;</a:t>
            </a:r>
          </a:p>
          <a:p>
            <a:pPr lvl="0" algn="just"/>
            <a:endParaRPr lang="en-AU" sz="1200" dirty="0" smtClean="0"/>
          </a:p>
          <a:p>
            <a:pPr marL="285750" indent="-285750" algn="just">
              <a:buFont typeface="Arial" pitchFamily="34" charset="0"/>
              <a:buChar char="•"/>
            </a:pPr>
            <a:r>
              <a:rPr lang="en-AU" sz="2400" dirty="0"/>
              <a:t>will ensure that the emergence of the Alliance occurs in a balanced fashion, recognising the infrastructure needs and associated funding requirements of sub-regional centres in their hinterlands;</a:t>
            </a:r>
          </a:p>
          <a:p>
            <a:pPr marL="285750" lvl="0" indent="-285750" algn="just">
              <a:buFont typeface="Arial" pitchFamily="34" charset="0"/>
              <a:buChar char="•"/>
            </a:pPr>
            <a:endParaRPr lang="en-AU" sz="2400" dirty="0" smtClean="0"/>
          </a:p>
          <a:p>
            <a:pPr lvl="0" algn="just"/>
            <a:endParaRPr lang="en-AU" sz="2400" dirty="0"/>
          </a:p>
        </p:txBody>
      </p:sp>
    </p:spTree>
    <p:extLst>
      <p:ext uri="{BB962C8B-B14F-4D97-AF65-F5344CB8AC3E}">
        <p14:creationId xmlns="" xmlns:p14="http://schemas.microsoft.com/office/powerpoint/2010/main" val="1676130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7944" y="332656"/>
            <a:ext cx="5076056" cy="720081"/>
          </a:xfrm>
        </p:spPr>
        <p:txBody>
          <a:bodyPr>
            <a:normAutofit fontScale="90000"/>
          </a:bodyPr>
          <a:lstStyle/>
          <a:p>
            <a:r>
              <a:rPr lang="en-AU" b="1" dirty="0" smtClean="0">
                <a:solidFill>
                  <a:schemeClr val="accent1"/>
                </a:solidFill>
              </a:rPr>
              <a:t>Our Objectives /2...</a:t>
            </a:r>
            <a:endParaRPr lang="en-AU" b="1" dirty="0">
              <a:solidFill>
                <a:schemeClr val="accent1"/>
              </a:solidFill>
            </a:endParaRPr>
          </a:p>
        </p:txBody>
      </p:sp>
      <p:sp>
        <p:nvSpPr>
          <p:cNvPr id="13" name="TextBox 12"/>
          <p:cNvSpPr txBox="1"/>
          <p:nvPr/>
        </p:nvSpPr>
        <p:spPr>
          <a:xfrm>
            <a:off x="251520" y="1398250"/>
            <a:ext cx="8712968" cy="5324535"/>
          </a:xfrm>
          <a:prstGeom prst="rect">
            <a:avLst/>
          </a:prstGeom>
          <a:noFill/>
        </p:spPr>
        <p:txBody>
          <a:bodyPr wrap="square" rtlCol="0">
            <a:spAutoFit/>
          </a:bodyPr>
          <a:lstStyle/>
          <a:p>
            <a:pPr lvl="0" algn="just"/>
            <a:r>
              <a:rPr lang="en-AU" sz="1400" b="1" dirty="0"/>
              <a:t>The Alliance cities </a:t>
            </a:r>
            <a:r>
              <a:rPr lang="en-AU" sz="1400" b="1" dirty="0" smtClean="0"/>
              <a:t>:</a:t>
            </a:r>
            <a:endParaRPr lang="en-AU" sz="1400" b="1" dirty="0"/>
          </a:p>
          <a:p>
            <a:pPr lvl="0" algn="just"/>
            <a:endParaRPr lang="en-AU" sz="1400" b="1" dirty="0" smtClean="0"/>
          </a:p>
          <a:p>
            <a:pPr marL="342900" indent="-342900" algn="just">
              <a:buFont typeface="Arial" pitchFamily="34" charset="0"/>
              <a:buChar char="•"/>
            </a:pPr>
            <a:r>
              <a:rPr lang="en-AU" sz="2400" dirty="0" smtClean="0"/>
              <a:t>will </a:t>
            </a:r>
            <a:r>
              <a:rPr lang="en-AU" sz="2400" dirty="0"/>
              <a:t>work towards a framework to evolve into fully fledged alternatives to the Perth metropolitan area as locations for the growing population of the State;</a:t>
            </a:r>
          </a:p>
          <a:p>
            <a:pPr marL="342900" indent="-342900" algn="just">
              <a:buFont typeface="Arial" pitchFamily="34" charset="0"/>
              <a:buChar char="•"/>
            </a:pPr>
            <a:endParaRPr lang="en-AU" sz="1200" dirty="0"/>
          </a:p>
          <a:p>
            <a:pPr marL="342900" indent="-342900" algn="just">
              <a:buFont typeface="Arial" pitchFamily="34" charset="0"/>
              <a:buChar char="•"/>
            </a:pPr>
            <a:r>
              <a:rPr lang="en-AU" sz="2400" dirty="0"/>
              <a:t>will to actively participate in State Population Policy development to ensure the State’s future population growth and its associated demands for social, economic and environmental amenity are distributed in a sustainable fashion. The Alliance believes that the realistic target is for 50% of projected population growth to occur in regional areas, with </a:t>
            </a:r>
            <a:r>
              <a:rPr lang="en-AU" sz="2400" dirty="0" err="1"/>
              <a:t>25%a</a:t>
            </a:r>
            <a:r>
              <a:rPr lang="en-AU" sz="2400" dirty="0"/>
              <a:t> to be located in regional cities; </a:t>
            </a:r>
            <a:r>
              <a:rPr lang="en-AU" sz="2400" dirty="0" smtClean="0"/>
              <a:t>and</a:t>
            </a:r>
          </a:p>
          <a:p>
            <a:pPr marL="342900" indent="-342900" algn="just">
              <a:buFont typeface="Arial" pitchFamily="34" charset="0"/>
              <a:buChar char="•"/>
            </a:pPr>
            <a:endParaRPr lang="en-AU" sz="1200" dirty="0" smtClean="0"/>
          </a:p>
          <a:p>
            <a:pPr marL="342900" indent="-342900" algn="just">
              <a:buFont typeface="Arial" pitchFamily="34" charset="0"/>
              <a:buChar char="•"/>
            </a:pPr>
            <a:r>
              <a:rPr lang="en-AU" sz="2400" dirty="0" smtClean="0"/>
              <a:t>are </a:t>
            </a:r>
            <a:r>
              <a:rPr lang="en-AU" sz="2400" dirty="0"/>
              <a:t>positioned and resourced to represent the interests of its member and to enable synergies at operational and strategic levels</a:t>
            </a:r>
            <a:r>
              <a:rPr lang="en-AU" sz="2400" dirty="0" smtClean="0"/>
              <a:t>.</a:t>
            </a:r>
            <a:endParaRPr lang="en-AU" sz="2400" dirty="0"/>
          </a:p>
        </p:txBody>
      </p:sp>
    </p:spTree>
    <p:extLst>
      <p:ext uri="{BB962C8B-B14F-4D97-AF65-F5344CB8AC3E}">
        <p14:creationId xmlns="" xmlns:p14="http://schemas.microsoft.com/office/powerpoint/2010/main" val="2279025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84783"/>
            <a:ext cx="5328592" cy="720081"/>
          </a:xfrm>
        </p:spPr>
        <p:txBody>
          <a:bodyPr>
            <a:normAutofit fontScale="90000"/>
          </a:bodyPr>
          <a:lstStyle/>
          <a:p>
            <a:r>
              <a:rPr lang="en-AU" b="1" dirty="0" smtClean="0">
                <a:solidFill>
                  <a:schemeClr val="accent1"/>
                </a:solidFill>
              </a:rPr>
              <a:t>What </a:t>
            </a:r>
            <a:r>
              <a:rPr lang="en-AU" b="1" dirty="0" smtClean="0">
                <a:solidFill>
                  <a:srgbClr val="FF0000"/>
                </a:solidFill>
              </a:rPr>
              <a:t>aren’t</a:t>
            </a:r>
            <a:r>
              <a:rPr lang="en-AU" b="1" dirty="0" smtClean="0">
                <a:solidFill>
                  <a:schemeClr val="accent1"/>
                </a:solidFill>
              </a:rPr>
              <a:t> we about?</a:t>
            </a:r>
            <a:endParaRPr lang="en-AU" b="1" dirty="0">
              <a:solidFill>
                <a:schemeClr val="accent1"/>
              </a:solidFill>
            </a:endParaRPr>
          </a:p>
        </p:txBody>
      </p:sp>
      <p:sp>
        <p:nvSpPr>
          <p:cNvPr id="13" name="TextBox 12"/>
          <p:cNvSpPr txBox="1"/>
          <p:nvPr/>
        </p:nvSpPr>
        <p:spPr>
          <a:xfrm>
            <a:off x="539552" y="2564904"/>
            <a:ext cx="7920880" cy="2862322"/>
          </a:xfrm>
          <a:prstGeom prst="rect">
            <a:avLst/>
          </a:prstGeom>
          <a:noFill/>
        </p:spPr>
        <p:txBody>
          <a:bodyPr wrap="square" rtlCol="0">
            <a:spAutoFit/>
          </a:bodyPr>
          <a:lstStyle/>
          <a:p>
            <a:pPr marL="285750" indent="-285750">
              <a:buFont typeface="Arial" pitchFamily="34" charset="0"/>
              <a:buChar char="•"/>
            </a:pPr>
            <a:r>
              <a:rPr lang="en-AU" b="1" dirty="0" smtClean="0"/>
              <a:t>Lobbying </a:t>
            </a:r>
            <a:r>
              <a:rPr lang="en-AU" dirty="0" smtClean="0"/>
              <a:t>– we are not a lobbying organisation – instead our aim is to work with groups to bring mutually beneficial outcomes</a:t>
            </a:r>
          </a:p>
          <a:p>
            <a:endParaRPr lang="en-AU" dirty="0" smtClean="0"/>
          </a:p>
          <a:p>
            <a:pPr marL="285750" indent="-285750">
              <a:buFont typeface="Arial" pitchFamily="34" charset="0"/>
              <a:buChar char="•"/>
            </a:pPr>
            <a:r>
              <a:rPr lang="en-AU" b="1" dirty="0" smtClean="0"/>
              <a:t>Competitor or replacement to WALGA</a:t>
            </a:r>
            <a:r>
              <a:rPr lang="en-AU" dirty="0" smtClean="0"/>
              <a:t> – all cities are active members of WALGA and support working through WALGA. Our Alliance is specifically to deal with issues affecting our group as major regional (capital) centres.</a:t>
            </a:r>
          </a:p>
          <a:p>
            <a:endParaRPr lang="en-AU" dirty="0" smtClean="0"/>
          </a:p>
          <a:p>
            <a:pPr marL="285750" indent="-285750">
              <a:buFont typeface="Arial" pitchFamily="34" charset="0"/>
              <a:buChar char="•"/>
            </a:pPr>
            <a:r>
              <a:rPr lang="en-AU" b="1" dirty="0" smtClean="0"/>
              <a:t>Not a rebirth of CUCA - </a:t>
            </a:r>
            <a:r>
              <a:rPr lang="en-AU" dirty="0" smtClean="0"/>
              <a:t>We are not a rebirth of the Country Urban Councils Association (CUCA)</a:t>
            </a:r>
          </a:p>
          <a:p>
            <a:endParaRPr lang="en-AU" b="1" dirty="0"/>
          </a:p>
        </p:txBody>
      </p:sp>
    </p:spTree>
    <p:extLst>
      <p:ext uri="{BB962C8B-B14F-4D97-AF65-F5344CB8AC3E}">
        <p14:creationId xmlns="" xmlns:p14="http://schemas.microsoft.com/office/powerpoint/2010/main" val="1991241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83768" y="980728"/>
            <a:ext cx="5328592" cy="720081"/>
          </a:xfrm>
        </p:spPr>
        <p:txBody>
          <a:bodyPr>
            <a:normAutofit fontScale="90000"/>
          </a:bodyPr>
          <a:lstStyle/>
          <a:p>
            <a:r>
              <a:rPr lang="en-AU" b="1" dirty="0" smtClean="0">
                <a:solidFill>
                  <a:schemeClr val="accent1"/>
                </a:solidFill>
              </a:rPr>
              <a:t>Key initiatives</a:t>
            </a:r>
            <a:endParaRPr lang="en-AU" b="1" dirty="0">
              <a:solidFill>
                <a:schemeClr val="accent1"/>
              </a:solidFill>
            </a:endParaRPr>
          </a:p>
        </p:txBody>
      </p:sp>
      <p:sp>
        <p:nvSpPr>
          <p:cNvPr id="13" name="TextBox 12"/>
          <p:cNvSpPr txBox="1"/>
          <p:nvPr/>
        </p:nvSpPr>
        <p:spPr>
          <a:xfrm>
            <a:off x="395536" y="1628800"/>
            <a:ext cx="8352928" cy="4524315"/>
          </a:xfrm>
          <a:prstGeom prst="rect">
            <a:avLst/>
          </a:prstGeom>
          <a:noFill/>
        </p:spPr>
        <p:txBody>
          <a:bodyPr wrap="square" rtlCol="0">
            <a:spAutoFit/>
          </a:bodyPr>
          <a:lstStyle/>
          <a:p>
            <a:pPr marL="285750" indent="-285750">
              <a:buFont typeface="Arial" pitchFamily="34" charset="0"/>
              <a:buChar char="•"/>
            </a:pPr>
            <a:r>
              <a:rPr lang="en-AU" b="1" dirty="0" smtClean="0"/>
              <a:t>Planning or Future </a:t>
            </a:r>
            <a:r>
              <a:rPr lang="en-AU" dirty="0" smtClean="0"/>
              <a:t>– developing consistent </a:t>
            </a:r>
            <a:r>
              <a:rPr lang="en-AU" b="1" i="1" dirty="0" smtClean="0">
                <a:solidFill>
                  <a:srgbClr val="FF0000"/>
                </a:solidFill>
              </a:rPr>
              <a:t>Regional Growth Plans </a:t>
            </a:r>
            <a:r>
              <a:rPr lang="en-AU" dirty="0" smtClean="0"/>
              <a:t>which function as Local Planning Strategies and new contemporary performance based </a:t>
            </a:r>
            <a:r>
              <a:rPr lang="en-AU" b="1" i="1" dirty="0" smtClean="0">
                <a:solidFill>
                  <a:srgbClr val="FF0000"/>
                </a:solidFill>
              </a:rPr>
              <a:t>Town Planning Schemes</a:t>
            </a:r>
          </a:p>
          <a:p>
            <a:endParaRPr lang="en-AU" dirty="0" smtClean="0"/>
          </a:p>
          <a:p>
            <a:pPr marL="285750" indent="-285750">
              <a:buFont typeface="Arial" pitchFamily="34" charset="0"/>
              <a:buChar char="•"/>
            </a:pPr>
            <a:r>
              <a:rPr lang="en-AU" b="1" dirty="0" smtClean="0"/>
              <a:t>Promoting our Cities </a:t>
            </a:r>
            <a:r>
              <a:rPr lang="en-AU" dirty="0" smtClean="0"/>
              <a:t>– utilising the Commonwealth’s </a:t>
            </a:r>
            <a:r>
              <a:rPr lang="en-AU" b="1" i="1" dirty="0" smtClean="0">
                <a:solidFill>
                  <a:srgbClr val="FF0000"/>
                </a:solidFill>
              </a:rPr>
              <a:t>$11.5M Promoting Regional Living Program</a:t>
            </a:r>
            <a:endParaRPr lang="en-AU" dirty="0" smtClean="0"/>
          </a:p>
          <a:p>
            <a:pPr marL="285750" indent="-285750">
              <a:buFont typeface="Arial" pitchFamily="34" charset="0"/>
              <a:buChar char="•"/>
            </a:pPr>
            <a:endParaRPr lang="en-AU" b="1" dirty="0"/>
          </a:p>
          <a:p>
            <a:pPr marL="285750" indent="-285750">
              <a:buFont typeface="Arial" pitchFamily="34" charset="0"/>
              <a:buChar char="•"/>
            </a:pPr>
            <a:r>
              <a:rPr lang="en-AU" b="1" dirty="0" smtClean="0"/>
              <a:t>UWA Research Partnering </a:t>
            </a:r>
            <a:r>
              <a:rPr lang="en-AU" dirty="0" smtClean="0"/>
              <a:t>–an innovative best practice research, modelling and policy development program headed up by a new </a:t>
            </a:r>
            <a:r>
              <a:rPr lang="en-AU" b="1" i="1" dirty="0" smtClean="0">
                <a:solidFill>
                  <a:srgbClr val="FF0000"/>
                </a:solidFill>
              </a:rPr>
              <a:t>Winthrop Professor for </a:t>
            </a:r>
            <a:r>
              <a:rPr lang="en-AU" b="1" i="1" dirty="0">
                <a:solidFill>
                  <a:srgbClr val="FF0000"/>
                </a:solidFill>
              </a:rPr>
              <a:t>R</a:t>
            </a:r>
            <a:r>
              <a:rPr lang="en-AU" b="1" i="1" dirty="0" smtClean="0">
                <a:solidFill>
                  <a:srgbClr val="FF0000"/>
                </a:solidFill>
              </a:rPr>
              <a:t>egional Cities</a:t>
            </a:r>
          </a:p>
          <a:p>
            <a:endParaRPr lang="en-AU" dirty="0" smtClean="0"/>
          </a:p>
          <a:p>
            <a:pPr marL="285750" indent="-285750">
              <a:buFont typeface="Arial" pitchFamily="34" charset="0"/>
              <a:buChar char="•"/>
            </a:pPr>
            <a:r>
              <a:rPr lang="en-AU" b="1" dirty="0" smtClean="0"/>
              <a:t>Equality for Lifestyle </a:t>
            </a:r>
            <a:r>
              <a:rPr lang="en-AU" dirty="0" smtClean="0"/>
              <a:t>– focusing on the provision of culture &amp; arts infrastructure and services focusing on </a:t>
            </a:r>
            <a:r>
              <a:rPr lang="en-AU" b="1" i="1" dirty="0" smtClean="0">
                <a:solidFill>
                  <a:srgbClr val="FF0000"/>
                </a:solidFill>
              </a:rPr>
              <a:t>Performing Theatres, Museums, Art Galleries and Libraries</a:t>
            </a:r>
          </a:p>
          <a:p>
            <a:pPr marL="285750" indent="-285750">
              <a:buFont typeface="Arial" pitchFamily="34" charset="0"/>
              <a:buChar char="•"/>
            </a:pPr>
            <a:endParaRPr lang="en-AU" b="1" i="1" dirty="0">
              <a:solidFill>
                <a:srgbClr val="FF0000"/>
              </a:solidFill>
            </a:endParaRPr>
          </a:p>
          <a:p>
            <a:pPr marL="285750" indent="-285750">
              <a:buFont typeface="Arial" pitchFamily="34" charset="0"/>
              <a:buChar char="•"/>
            </a:pPr>
            <a:r>
              <a:rPr lang="en-AU" b="1" dirty="0" smtClean="0"/>
              <a:t>Promoting Regional Policy</a:t>
            </a:r>
            <a:r>
              <a:rPr lang="en-AU" dirty="0" smtClean="0"/>
              <a:t> – developing issues and discussion papers focused on encouraging the State to adopt a </a:t>
            </a:r>
            <a:r>
              <a:rPr lang="en-AU" b="1" i="1" dirty="0" smtClean="0">
                <a:solidFill>
                  <a:srgbClr val="FF0000"/>
                </a:solidFill>
              </a:rPr>
              <a:t>WA Regionalisation Strategy</a:t>
            </a:r>
            <a:endParaRPr lang="en-AU" b="1" i="1" dirty="0">
              <a:solidFill>
                <a:srgbClr val="FF0000"/>
              </a:solidFill>
            </a:endParaRPr>
          </a:p>
        </p:txBody>
      </p:sp>
    </p:spTree>
    <p:extLst>
      <p:ext uri="{BB962C8B-B14F-4D97-AF65-F5344CB8AC3E}">
        <p14:creationId xmlns="" xmlns:p14="http://schemas.microsoft.com/office/powerpoint/2010/main" val="843469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96752"/>
            <a:ext cx="5328592" cy="720081"/>
          </a:xfrm>
        </p:spPr>
        <p:txBody>
          <a:bodyPr>
            <a:normAutofit fontScale="90000"/>
          </a:bodyPr>
          <a:lstStyle/>
          <a:p>
            <a:r>
              <a:rPr lang="en-AU" b="1" dirty="0" smtClean="0">
                <a:solidFill>
                  <a:schemeClr val="accent1"/>
                </a:solidFill>
              </a:rPr>
              <a:t>Planning our Future</a:t>
            </a:r>
            <a:endParaRPr lang="en-AU" b="1" dirty="0">
              <a:solidFill>
                <a:schemeClr val="accent1"/>
              </a:solidFill>
            </a:endParaRPr>
          </a:p>
        </p:txBody>
      </p:sp>
      <p:sp>
        <p:nvSpPr>
          <p:cNvPr id="13" name="TextBox 12"/>
          <p:cNvSpPr txBox="1"/>
          <p:nvPr/>
        </p:nvSpPr>
        <p:spPr>
          <a:xfrm>
            <a:off x="539552" y="2060848"/>
            <a:ext cx="7920880" cy="3416320"/>
          </a:xfrm>
          <a:prstGeom prst="rect">
            <a:avLst/>
          </a:prstGeom>
          <a:noFill/>
        </p:spPr>
        <p:txBody>
          <a:bodyPr wrap="square" rtlCol="0">
            <a:spAutoFit/>
          </a:bodyPr>
          <a:lstStyle/>
          <a:p>
            <a:pPr marL="285750" indent="-285750">
              <a:buFont typeface="Arial" pitchFamily="34" charset="0"/>
              <a:buChar char="•"/>
            </a:pPr>
            <a:r>
              <a:rPr lang="en-AU" dirty="0" smtClean="0"/>
              <a:t>Projects seeks to utilise the existing State Planning framework</a:t>
            </a:r>
          </a:p>
          <a:p>
            <a:pPr marL="285750" indent="-285750">
              <a:buFont typeface="Arial" pitchFamily="34" charset="0"/>
              <a:buChar char="•"/>
            </a:pPr>
            <a:endParaRPr lang="en-AU" b="1" dirty="0"/>
          </a:p>
          <a:p>
            <a:pPr marL="285750" indent="-285750">
              <a:buFont typeface="Arial" pitchFamily="34" charset="0"/>
              <a:buChar char="•"/>
            </a:pPr>
            <a:r>
              <a:rPr lang="en-AU" dirty="0" smtClean="0"/>
              <a:t>Key elements-</a:t>
            </a:r>
          </a:p>
          <a:p>
            <a:pPr marL="742950" lvl="1" indent="-285750">
              <a:buFont typeface="Arial" pitchFamily="34" charset="0"/>
              <a:buChar char="•"/>
            </a:pPr>
            <a:r>
              <a:rPr lang="en-AU" dirty="0" smtClean="0"/>
              <a:t>Regional Growth Plan which will comply as a WAPC  approved Local planning Strategy</a:t>
            </a:r>
          </a:p>
          <a:p>
            <a:pPr marL="742950" lvl="1" indent="-285750">
              <a:buFont typeface="Arial" pitchFamily="34" charset="0"/>
              <a:buChar char="•"/>
            </a:pPr>
            <a:r>
              <a:rPr lang="en-AU" dirty="0" smtClean="0"/>
              <a:t>Contemporary performance based Town Planning Schemes consistently applied to all regional cities</a:t>
            </a:r>
          </a:p>
          <a:p>
            <a:pPr lvl="1"/>
            <a:endParaRPr lang="en-AU" dirty="0" smtClean="0"/>
          </a:p>
          <a:p>
            <a:pPr marL="285750" indent="-285750">
              <a:buFont typeface="Arial" pitchFamily="34" charset="0"/>
              <a:buChar char="•"/>
            </a:pPr>
            <a:r>
              <a:rPr lang="en-AU" dirty="0" smtClean="0"/>
              <a:t>Genuine opportunity to align this initiative with any planning proposed for the </a:t>
            </a:r>
            <a:r>
              <a:rPr lang="en-AU" dirty="0" err="1" smtClean="0"/>
              <a:t>SuperTowns</a:t>
            </a:r>
            <a:r>
              <a:rPr lang="en-AU" dirty="0" smtClean="0"/>
              <a:t> initiative </a:t>
            </a:r>
          </a:p>
          <a:p>
            <a:pPr marL="742950" lvl="1" indent="-285750">
              <a:buFont typeface="Arial" pitchFamily="34" charset="0"/>
              <a:buChar char="•"/>
            </a:pPr>
            <a:endParaRPr lang="en-AU" dirty="0" smtClean="0"/>
          </a:p>
          <a:p>
            <a:endParaRPr lang="en-AU" b="1" dirty="0"/>
          </a:p>
        </p:txBody>
      </p:sp>
    </p:spTree>
    <p:extLst>
      <p:ext uri="{BB962C8B-B14F-4D97-AF65-F5344CB8AC3E}">
        <p14:creationId xmlns="" xmlns:p14="http://schemas.microsoft.com/office/powerpoint/2010/main" val="2078683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96752"/>
            <a:ext cx="5328592" cy="720081"/>
          </a:xfrm>
        </p:spPr>
        <p:txBody>
          <a:bodyPr>
            <a:normAutofit fontScale="90000"/>
          </a:bodyPr>
          <a:lstStyle/>
          <a:p>
            <a:r>
              <a:rPr lang="en-AU" b="1" dirty="0" smtClean="0">
                <a:solidFill>
                  <a:schemeClr val="accent1"/>
                </a:solidFill>
              </a:rPr>
              <a:t>Promoting our Cities</a:t>
            </a:r>
            <a:endParaRPr lang="en-AU" b="1" dirty="0">
              <a:solidFill>
                <a:schemeClr val="accent1"/>
              </a:solidFill>
            </a:endParaRPr>
          </a:p>
        </p:txBody>
      </p:sp>
      <p:sp>
        <p:nvSpPr>
          <p:cNvPr id="13" name="TextBox 12"/>
          <p:cNvSpPr txBox="1"/>
          <p:nvPr/>
        </p:nvSpPr>
        <p:spPr>
          <a:xfrm>
            <a:off x="539552" y="2060848"/>
            <a:ext cx="7920880" cy="3508653"/>
          </a:xfrm>
          <a:prstGeom prst="rect">
            <a:avLst/>
          </a:prstGeom>
          <a:noFill/>
        </p:spPr>
        <p:txBody>
          <a:bodyPr wrap="square" rtlCol="0">
            <a:spAutoFit/>
          </a:bodyPr>
          <a:lstStyle/>
          <a:p>
            <a:pPr marL="285750" indent="-285750">
              <a:buFont typeface="Arial" pitchFamily="34" charset="0"/>
              <a:buChar char="•"/>
            </a:pPr>
            <a:r>
              <a:rPr lang="en-AU" dirty="0" smtClean="0"/>
              <a:t>Implemented new branding and a new website </a:t>
            </a:r>
          </a:p>
          <a:p>
            <a:r>
              <a:rPr lang="en-AU" dirty="0"/>
              <a:t>	</a:t>
            </a:r>
            <a:r>
              <a:rPr lang="en-AU" sz="2400" b="1" dirty="0" smtClean="0">
                <a:solidFill>
                  <a:schemeClr val="accent1"/>
                </a:solidFill>
                <a:hlinkClick r:id="rId2"/>
              </a:rPr>
              <a:t>www.waregionalcapitals.com.au</a:t>
            </a:r>
            <a:endParaRPr lang="en-AU" sz="2400" b="1" dirty="0" smtClean="0">
              <a:solidFill>
                <a:schemeClr val="accent1"/>
              </a:solidFill>
            </a:endParaRPr>
          </a:p>
          <a:p>
            <a:pPr marL="285750" indent="-285750">
              <a:buFont typeface="Arial" pitchFamily="34" charset="0"/>
              <a:buChar char="•"/>
            </a:pPr>
            <a:endParaRPr lang="en-AU" b="1" dirty="0"/>
          </a:p>
          <a:p>
            <a:pPr marL="285750" indent="-285750">
              <a:buFont typeface="Arial" pitchFamily="34" charset="0"/>
              <a:buChar char="•"/>
            </a:pPr>
            <a:r>
              <a:rPr lang="en-AU" dirty="0" smtClean="0"/>
              <a:t>Reviewing options to undertake an </a:t>
            </a:r>
            <a:r>
              <a:rPr lang="en-AU" dirty="0" err="1" smtClean="0"/>
              <a:t>Evocities</a:t>
            </a:r>
            <a:r>
              <a:rPr lang="en-AU" dirty="0" smtClean="0"/>
              <a:t> style marketing campaign to attract metropolitan and interstate workers to move to WARCA  cities</a:t>
            </a:r>
          </a:p>
          <a:p>
            <a:pPr lvl="1"/>
            <a:endParaRPr lang="en-AU" dirty="0" smtClean="0"/>
          </a:p>
          <a:p>
            <a:pPr marL="285750" indent="-285750">
              <a:buFont typeface="Arial" pitchFamily="34" charset="0"/>
              <a:buChar char="•"/>
            </a:pPr>
            <a:r>
              <a:rPr lang="en-AU" dirty="0" smtClean="0"/>
              <a:t>Promote investment by the private sector in WARCA cities</a:t>
            </a:r>
          </a:p>
          <a:p>
            <a:pPr marL="285750" indent="-285750">
              <a:buFont typeface="Arial" pitchFamily="34" charset="0"/>
              <a:buChar char="•"/>
            </a:pPr>
            <a:endParaRPr lang="en-AU" dirty="0"/>
          </a:p>
          <a:p>
            <a:pPr marL="285750" indent="-285750">
              <a:buFont typeface="Arial" pitchFamily="34" charset="0"/>
              <a:buChar char="•"/>
            </a:pPr>
            <a:r>
              <a:rPr lang="en-AU" dirty="0" smtClean="0"/>
              <a:t>Promote the viability of considering a WARCA city as an alternate to Perth (or an eastern State capital)</a:t>
            </a:r>
          </a:p>
          <a:p>
            <a:pPr marL="742950" lvl="1" indent="-285750">
              <a:buFont typeface="Arial" pitchFamily="34" charset="0"/>
              <a:buChar char="•"/>
            </a:pPr>
            <a:endParaRPr lang="en-AU" dirty="0" smtClean="0"/>
          </a:p>
          <a:p>
            <a:endParaRPr lang="en-AU" b="1" dirty="0"/>
          </a:p>
        </p:txBody>
      </p:sp>
    </p:spTree>
    <p:extLst>
      <p:ext uri="{BB962C8B-B14F-4D97-AF65-F5344CB8AC3E}">
        <p14:creationId xmlns="" xmlns:p14="http://schemas.microsoft.com/office/powerpoint/2010/main" val="11851306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3066</Words>
  <Application>Microsoft Office PowerPoint</Application>
  <PresentationFormat>On-screen Show (4:3)</PresentationFormat>
  <Paragraphs>326</Paragraphs>
  <Slides>27</Slides>
  <Notes>14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Presentation to the Broome Economic Summit 2012</vt:lpstr>
      <vt:lpstr>Who are we?</vt:lpstr>
      <vt:lpstr>What are we about?</vt:lpstr>
      <vt:lpstr>Our Objectives</vt:lpstr>
      <vt:lpstr>Our Objectives /2...</vt:lpstr>
      <vt:lpstr>What aren’t we about?</vt:lpstr>
      <vt:lpstr>Key initiatives</vt:lpstr>
      <vt:lpstr>Planning our Future</vt:lpstr>
      <vt:lpstr>Promoting our Cities</vt:lpstr>
      <vt:lpstr>UWA Research Partnering</vt:lpstr>
      <vt:lpstr>Equality of Lifestyle</vt:lpstr>
      <vt:lpstr>Promoting Regional Policy</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 the WA Regional Development Council</dc:title>
  <dc:creator>Tony Brun</dc:creator>
  <cp:lastModifiedBy>Executive officer</cp:lastModifiedBy>
  <cp:revision>16</cp:revision>
  <dcterms:created xsi:type="dcterms:W3CDTF">2011-10-05T06:02:54Z</dcterms:created>
  <dcterms:modified xsi:type="dcterms:W3CDTF">2012-05-23T02:25:24Z</dcterms:modified>
</cp:coreProperties>
</file>