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7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71327-B576-4B47-A10F-23CD08A78F18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EDAF9-688B-4F9B-8C18-1EFF09F48A4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0669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EDAF9-688B-4F9B-8C18-1EFF09F48A47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7566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44086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06536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5604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85166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04703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66230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57832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28025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87671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83099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9918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3AAE-01B4-46A0-8168-32721DEBF2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68817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4.jpg@01CD01EA.465011C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3528392"/>
          </a:xfrm>
        </p:spPr>
        <p:txBody>
          <a:bodyPr/>
          <a:lstStyle/>
          <a:p>
            <a:r>
              <a:rPr lang="en-AU" b="1" dirty="0" smtClean="0">
                <a:solidFill>
                  <a:srgbClr val="0070C0"/>
                </a:solidFill>
              </a:rPr>
              <a:t>A KIMBERLEY ECONOMIC ZONE </a:t>
            </a:r>
          </a:p>
          <a:p>
            <a:r>
              <a:rPr lang="en-AU" b="1" dirty="0" smtClean="0">
                <a:solidFill>
                  <a:srgbClr val="0070C0"/>
                </a:solidFill>
              </a:rPr>
              <a:t>FOR SUSTAINED LIVEABILITY AND GROWTH</a:t>
            </a:r>
          </a:p>
          <a:p>
            <a:r>
              <a:rPr lang="en-AU" b="1" dirty="0" smtClean="0">
                <a:solidFill>
                  <a:srgbClr val="0070C0"/>
                </a:solidFill>
              </a:rPr>
              <a:t>Tony Proctor</a:t>
            </a:r>
          </a:p>
          <a:p>
            <a:r>
              <a:rPr lang="en-AU" b="1" dirty="0" smtClean="0">
                <a:solidFill>
                  <a:srgbClr val="0070C0"/>
                </a:solidFill>
              </a:rPr>
              <a:t>President</a:t>
            </a:r>
          </a:p>
          <a:p>
            <a:r>
              <a:rPr lang="en-AU" b="1" dirty="0" smtClean="0">
                <a:solidFill>
                  <a:srgbClr val="0070C0"/>
                </a:solidFill>
              </a:rPr>
              <a:t>4 May 2012</a:t>
            </a:r>
          </a:p>
          <a:p>
            <a:endParaRPr lang="en-AU" b="1" dirty="0">
              <a:solidFill>
                <a:srgbClr val="0070C0"/>
              </a:solidFill>
            </a:endParaRPr>
          </a:p>
          <a:p>
            <a:endParaRPr lang="en-AU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BCC&amp;I new logo.png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056012" y="476672"/>
            <a:ext cx="245209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3015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0070C0"/>
                </a:solidFill>
              </a:rPr>
              <a:t>WHAT COULD THE </a:t>
            </a:r>
            <a:r>
              <a:rPr lang="en-AU" b="1" smtClean="0">
                <a:solidFill>
                  <a:srgbClr val="0070C0"/>
                </a:solidFill>
              </a:rPr>
              <a:t>STATE CONTRIBUTE?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Abolition of Land tax</a:t>
            </a:r>
          </a:p>
          <a:p>
            <a:r>
              <a:rPr lang="en-AU" dirty="0" smtClean="0"/>
              <a:t>Stamp Duty relief on qualifying transactions</a:t>
            </a:r>
          </a:p>
          <a:p>
            <a:r>
              <a:rPr lang="en-AU" dirty="0" smtClean="0"/>
              <a:t>Stabilised  utility costs</a:t>
            </a:r>
          </a:p>
          <a:p>
            <a:r>
              <a:rPr lang="en-AU" dirty="0" smtClean="0"/>
              <a:t>Royalties back to the region</a:t>
            </a:r>
          </a:p>
          <a:p>
            <a:pPr lvl="1"/>
            <a:r>
              <a:rPr lang="en-AU" dirty="0" smtClean="0"/>
              <a:t>Local rates and taxes</a:t>
            </a:r>
          </a:p>
          <a:p>
            <a:pPr lvl="1"/>
            <a:r>
              <a:rPr lang="en-AU" dirty="0"/>
              <a:t>I</a:t>
            </a:r>
            <a:r>
              <a:rPr lang="en-AU" dirty="0" smtClean="0"/>
              <a:t>nfrastructure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Give KDC  reserve guarantee powers for commercial banks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6776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70C0"/>
                </a:solidFill>
              </a:rPr>
              <a:t>OUTCOMES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>
                <a:solidFill>
                  <a:srgbClr val="C00000"/>
                </a:solidFill>
              </a:rPr>
              <a:t>Sustainable population and economic growth within the Zone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Reduced living costs will bring more -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kills</a:t>
            </a:r>
          </a:p>
          <a:p>
            <a:pPr lvl="2"/>
            <a:r>
              <a:rPr lang="en-AU" dirty="0" smtClean="0"/>
              <a:t>Internal and external migration</a:t>
            </a:r>
          </a:p>
          <a:p>
            <a:pPr lvl="2"/>
            <a:r>
              <a:rPr lang="en-AU" dirty="0"/>
              <a:t> </a:t>
            </a:r>
            <a:r>
              <a:rPr lang="en-AU" dirty="0" smtClean="0"/>
              <a:t>change the dependency on FIFI</a:t>
            </a:r>
          </a:p>
          <a:p>
            <a:pPr lvl="1"/>
            <a:r>
              <a:rPr lang="en-AU" dirty="0" smtClean="0"/>
              <a:t>Opportunities </a:t>
            </a:r>
          </a:p>
          <a:p>
            <a:pPr lvl="1"/>
            <a:r>
              <a:rPr lang="en-AU" dirty="0" smtClean="0"/>
              <a:t>Regional  investment</a:t>
            </a:r>
          </a:p>
          <a:p>
            <a:r>
              <a:rPr lang="en-AU" dirty="0" smtClean="0"/>
              <a:t>Region(s) will compete with Capital Cities</a:t>
            </a:r>
          </a:p>
          <a:p>
            <a:r>
              <a:rPr lang="en-AU" dirty="0" smtClean="0"/>
              <a:t>Addresses social problems </a:t>
            </a:r>
          </a:p>
          <a:p>
            <a:pPr lvl="1"/>
            <a:r>
              <a:rPr lang="en-AU" dirty="0" smtClean="0"/>
              <a:t>Economic opportunities closer to remote communities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77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70C0"/>
                </a:solidFill>
              </a:rPr>
              <a:t>OUTCOMES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Equity between private sector and  government employees receiving living subsidies</a:t>
            </a:r>
          </a:p>
          <a:p>
            <a:r>
              <a:rPr lang="en-AU" dirty="0" smtClean="0"/>
              <a:t>Increased Educational opportunities</a:t>
            </a:r>
          </a:p>
          <a:p>
            <a:pPr lvl="1"/>
            <a:r>
              <a:rPr lang="en-AU" dirty="0" smtClean="0"/>
              <a:t>Private schools will establish</a:t>
            </a:r>
          </a:p>
          <a:p>
            <a:pPr lvl="1"/>
            <a:r>
              <a:rPr lang="en-AU" dirty="0" smtClean="0"/>
              <a:t>Halts regional  ‘Brain Drain’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Supports Regional Defence Capabilities</a:t>
            </a:r>
          </a:p>
          <a:p>
            <a:r>
              <a:rPr lang="en-AU" dirty="0" smtClean="0"/>
              <a:t>Foregone taxes and charges will be ‘returned’ to the regions  though growth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4325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70C0"/>
                </a:solidFill>
              </a:rPr>
              <a:t>Is the Vision too Grand?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b="1" dirty="0" smtClean="0">
                <a:solidFill>
                  <a:srgbClr val="C00000"/>
                </a:solidFill>
              </a:rPr>
              <a:t>Returning to the Question posed earlier-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rgbClr val="0070C0"/>
                </a:solidFill>
              </a:rPr>
              <a:t>Can a Regional Economic Zone assist in reducing living costs and contribute to a sustainable regional economic growth?</a:t>
            </a:r>
          </a:p>
          <a:p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dirty="0" smtClean="0"/>
              <a:t>Technically, economically and financially- </a:t>
            </a:r>
            <a:r>
              <a:rPr lang="en-AU" b="1" dirty="0" smtClean="0">
                <a:solidFill>
                  <a:srgbClr val="C00000"/>
                </a:solidFill>
              </a:rPr>
              <a:t>YES</a:t>
            </a:r>
            <a:endParaRPr lang="en-AU" dirty="0"/>
          </a:p>
          <a:p>
            <a:pPr marL="0" indent="0">
              <a:buNone/>
            </a:pPr>
            <a:r>
              <a:rPr lang="en-AU" b="1" dirty="0" smtClean="0">
                <a:solidFill>
                  <a:srgbClr val="0070C0"/>
                </a:solidFill>
              </a:rPr>
              <a:t>But</a:t>
            </a:r>
            <a:r>
              <a:rPr lang="en-AU" dirty="0" smtClean="0"/>
              <a:t>-</a:t>
            </a:r>
          </a:p>
          <a:p>
            <a:pPr marL="0" indent="0">
              <a:buNone/>
            </a:pPr>
            <a:r>
              <a:rPr lang="en-AU" dirty="0" smtClean="0"/>
              <a:t>Do our Governments have the foresight and political willpower to start the process and make it happen?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rgbClr val="0070C0"/>
                </a:solidFill>
              </a:rPr>
              <a:t>Contemplate-</a:t>
            </a:r>
          </a:p>
          <a:p>
            <a:r>
              <a:rPr lang="en-AU" dirty="0" smtClean="0"/>
              <a:t>Snowy Mountains Scheme</a:t>
            </a:r>
          </a:p>
          <a:p>
            <a:r>
              <a:rPr lang="en-AU" dirty="0" smtClean="0"/>
              <a:t>Ord River</a:t>
            </a:r>
          </a:p>
          <a:p>
            <a:r>
              <a:rPr lang="en-AU" dirty="0" smtClean="0"/>
              <a:t>Murray/Darling River</a:t>
            </a:r>
            <a:r>
              <a:rPr lang="en-AU" dirty="0"/>
              <a:t>	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87513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0070C0"/>
                </a:solidFill>
              </a:rPr>
              <a:t>REGIONAL GROWTH &amp; SUSTAINABILITY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>
                <a:solidFill>
                  <a:srgbClr val="C00000"/>
                </a:solidFill>
              </a:rPr>
              <a:t>A complex matrix of interdependencies affects regional growth and sustainability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Remoteness</a:t>
            </a:r>
          </a:p>
          <a:p>
            <a:r>
              <a:rPr lang="en-AU" dirty="0" smtClean="0"/>
              <a:t>Living costs</a:t>
            </a:r>
          </a:p>
          <a:p>
            <a:r>
              <a:rPr lang="en-AU" dirty="0" smtClean="0"/>
              <a:t>Skills shortage</a:t>
            </a:r>
          </a:p>
          <a:p>
            <a:r>
              <a:rPr lang="en-AU" dirty="0" smtClean="0"/>
              <a:t>Educational opportunities</a:t>
            </a:r>
          </a:p>
          <a:p>
            <a:r>
              <a:rPr lang="en-AU" dirty="0" smtClean="0"/>
              <a:t>Investment opportunities</a:t>
            </a:r>
          </a:p>
          <a:p>
            <a:r>
              <a:rPr lang="en-AU" dirty="0" smtClean="0"/>
              <a:t>Government influences</a:t>
            </a:r>
          </a:p>
          <a:p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31343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70C0"/>
                </a:solidFill>
              </a:rPr>
              <a:t>REGIONAL COST OF LIVING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rgbClr val="C00000"/>
                </a:solidFill>
              </a:rPr>
              <a:t>We all talk about and we all know about it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Costs associated with</a:t>
            </a:r>
          </a:p>
          <a:p>
            <a:pPr lvl="1"/>
            <a:r>
              <a:rPr lang="en-AU" dirty="0" smtClean="0"/>
              <a:t>Land and Housing construction</a:t>
            </a:r>
          </a:p>
          <a:p>
            <a:pPr lvl="1"/>
            <a:r>
              <a:rPr lang="en-AU" dirty="0" smtClean="0"/>
              <a:t>Rental</a:t>
            </a:r>
          </a:p>
          <a:p>
            <a:pPr lvl="1"/>
            <a:r>
              <a:rPr lang="en-AU" dirty="0" smtClean="0"/>
              <a:t>Food</a:t>
            </a:r>
          </a:p>
          <a:p>
            <a:pPr lvl="1"/>
            <a:r>
              <a:rPr lang="en-AU" dirty="0" smtClean="0"/>
              <a:t>Utilities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ervices</a:t>
            </a:r>
          </a:p>
          <a:p>
            <a:pPr lvl="1"/>
            <a:r>
              <a:rPr lang="en-AU" dirty="0" smtClean="0"/>
              <a:t>Travel</a:t>
            </a:r>
            <a:endParaRPr lang="en-AU" dirty="0"/>
          </a:p>
          <a:p>
            <a:pPr lvl="1"/>
            <a:r>
              <a:rPr lang="en-AU" dirty="0" smtClean="0"/>
              <a:t>Education</a:t>
            </a:r>
          </a:p>
          <a:p>
            <a:pPr lvl="1"/>
            <a:r>
              <a:rPr lang="en-AU" dirty="0" smtClean="0"/>
              <a:t>Child care fees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09835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70C0"/>
                </a:solidFill>
              </a:rPr>
              <a:t>TRANSPORT COSTS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>
                <a:solidFill>
                  <a:srgbClr val="C00000"/>
                </a:solidFill>
              </a:rPr>
              <a:t>Transport costs pervade every aspect of our commercial and social activity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Trucking costs</a:t>
            </a:r>
          </a:p>
          <a:p>
            <a:pPr lvl="1"/>
            <a:r>
              <a:rPr lang="en-AU" dirty="0" smtClean="0"/>
              <a:t>Food, clothing</a:t>
            </a:r>
          </a:p>
          <a:p>
            <a:pPr lvl="1"/>
            <a:r>
              <a:rPr lang="en-AU" dirty="0" smtClean="0"/>
              <a:t>Building materials</a:t>
            </a:r>
          </a:p>
          <a:p>
            <a:pPr lvl="1"/>
            <a:r>
              <a:rPr lang="en-AU" dirty="0" smtClean="0"/>
              <a:t>Household goods</a:t>
            </a:r>
          </a:p>
          <a:p>
            <a:pPr lvl="1"/>
            <a:r>
              <a:rPr lang="en-AU" dirty="0" smtClean="0"/>
              <a:t>Fuel</a:t>
            </a:r>
          </a:p>
          <a:p>
            <a:pPr lvl="1"/>
            <a:r>
              <a:rPr lang="en-AU" dirty="0" smtClean="0"/>
              <a:t>Motor vehicles</a:t>
            </a:r>
          </a:p>
          <a:p>
            <a:r>
              <a:rPr lang="en-AU" dirty="0" smtClean="0"/>
              <a:t>Airline fares</a:t>
            </a:r>
          </a:p>
          <a:p>
            <a:r>
              <a:rPr lang="en-AU" dirty="0" smtClean="0"/>
              <a:t>Tourism operator costs</a:t>
            </a:r>
          </a:p>
          <a:p>
            <a:pPr lvl="1"/>
            <a:r>
              <a:rPr lang="en-AU" dirty="0" smtClean="0"/>
              <a:t>Land</a:t>
            </a:r>
          </a:p>
          <a:p>
            <a:pPr lvl="1"/>
            <a:r>
              <a:rPr lang="en-AU" dirty="0" smtClean="0"/>
              <a:t>Sea 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2060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en-AU" b="1" dirty="0" smtClean="0">
                <a:solidFill>
                  <a:srgbClr val="0070C0"/>
                </a:solidFill>
              </a:rPr>
              <a:t>CAN A REGIONAL ECONOMIC ZONE ASSIST IN REDUCING LIVING COSTS AND CONTRIBUTE TO SUSTAINABLE REGIONAL ECONOMIC  GROWTH?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82774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0070C0"/>
                </a:solidFill>
              </a:rPr>
              <a:t>WHAT IS A REGIONAL ECONOMIC DEVELOPMENT ZONE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>
                <a:solidFill>
                  <a:srgbClr val="C00000"/>
                </a:solidFill>
              </a:rPr>
              <a:t>A Tool used by Governments  world wide to create opportunities for economic development in a region</a:t>
            </a:r>
          </a:p>
          <a:p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World Bank-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China</a:t>
            </a:r>
          </a:p>
          <a:p>
            <a:r>
              <a:rPr lang="en-AU" dirty="0" smtClean="0"/>
              <a:t>USA</a:t>
            </a:r>
          </a:p>
          <a:p>
            <a:r>
              <a:rPr lang="en-AU" dirty="0" smtClean="0"/>
              <a:t>United Kingdom</a:t>
            </a:r>
          </a:p>
          <a:p>
            <a:r>
              <a:rPr lang="en-AU" dirty="0" smtClean="0"/>
              <a:t>India</a:t>
            </a:r>
          </a:p>
          <a:p>
            <a:r>
              <a:rPr lang="en-AU" dirty="0" smtClean="0"/>
              <a:t>Hong Kong</a:t>
            </a:r>
          </a:p>
          <a:p>
            <a:r>
              <a:rPr lang="en-AU" dirty="0" smtClean="0"/>
              <a:t>Singapore</a:t>
            </a:r>
          </a:p>
          <a:p>
            <a:r>
              <a:rPr lang="en-AU" dirty="0" smtClean="0"/>
              <a:t>Darwin ( But failed)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3,000 such zones in 135 countries- 75% in developing countries and 65% privately run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752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 </a:t>
            </a:r>
            <a:r>
              <a:rPr lang="en-AU" b="1" dirty="0" smtClean="0">
                <a:solidFill>
                  <a:srgbClr val="0070C0"/>
                </a:solidFill>
              </a:rPr>
              <a:t>A REGIONAL ECONOMIC DEVELOPMENT ZONE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>
                <a:solidFill>
                  <a:srgbClr val="C00000"/>
                </a:solidFill>
              </a:rPr>
              <a:t>Will the establishment of an economic development zone in the Kimberley  help address the region’s issues?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Probably yes, but needs Tripartite political  commitment of</a:t>
            </a:r>
          </a:p>
          <a:p>
            <a:pPr lvl="1"/>
            <a:r>
              <a:rPr lang="en-AU" dirty="0" smtClean="0"/>
              <a:t>Commonwealth</a:t>
            </a:r>
          </a:p>
          <a:p>
            <a:pPr lvl="1"/>
            <a:r>
              <a:rPr lang="en-AU" dirty="0" smtClean="0"/>
              <a:t>State</a:t>
            </a:r>
          </a:p>
          <a:p>
            <a:pPr lvl="1"/>
            <a:r>
              <a:rPr lang="en-AU" dirty="0" smtClean="0"/>
              <a:t>Local Government</a:t>
            </a:r>
          </a:p>
          <a:p>
            <a:pPr marL="0" indent="0">
              <a:buNone/>
            </a:pPr>
            <a:r>
              <a:rPr lang="en-AU" dirty="0" smtClean="0"/>
              <a:t>to address the morass of overlapping State, Commonwealth and Local government  regulations and taxes.</a:t>
            </a:r>
          </a:p>
          <a:p>
            <a:pPr marL="0" indent="0">
              <a:buNone/>
            </a:pPr>
            <a:r>
              <a:rPr lang="en-AU" b="1" dirty="0" smtClean="0">
                <a:solidFill>
                  <a:srgbClr val="0070C0"/>
                </a:solidFill>
              </a:rPr>
              <a:t>A complex legislative scheme would be required.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942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0070C0"/>
                </a:solidFill>
              </a:rPr>
              <a:t>A REGIONAL ECONOMIC DEVELOPMENT ZONE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rgbClr val="C00000"/>
                </a:solidFill>
              </a:rPr>
              <a:t>The Boundaries?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Simply nothing more than the boundary of the Kimberley electorate determined by the State Electoral Commission.</a:t>
            </a:r>
          </a:p>
          <a:p>
            <a:r>
              <a:rPr lang="en-AU" dirty="0" smtClean="0"/>
              <a:t>But some  commentators from ‘Think Tanks’, Industry and political parties suggest a northern Australia zone above the 26</a:t>
            </a:r>
            <a:r>
              <a:rPr lang="en-AU" baseline="30000" dirty="0" smtClean="0"/>
              <a:t>th</a:t>
            </a:r>
            <a:r>
              <a:rPr lang="en-AU" dirty="0" smtClean="0"/>
              <a:t> Parallel.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9565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0070C0"/>
                </a:solidFill>
              </a:rPr>
              <a:t>WHAT COULD THE COMMONWEALTH CONTRIBUTE?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1349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Special income tax rates for zone residents to replace zone allowances</a:t>
            </a:r>
          </a:p>
          <a:p>
            <a:r>
              <a:rPr lang="en-AU" dirty="0" smtClean="0"/>
              <a:t>GST exemption on building materials, other construction costs and designated major  household appliances</a:t>
            </a:r>
          </a:p>
          <a:p>
            <a:r>
              <a:rPr lang="en-AU" dirty="0" smtClean="0"/>
              <a:t>Removal of fuel excise charges for fuel used solely to and from and within the zone</a:t>
            </a:r>
          </a:p>
          <a:p>
            <a:pPr lvl="1"/>
            <a:r>
              <a:rPr lang="en-AU" dirty="0" smtClean="0"/>
              <a:t>Road transport, shipping and airlines</a:t>
            </a:r>
          </a:p>
          <a:p>
            <a:pPr marL="514350" lvl="1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83357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Accelerated tax write off for plant and equipment</a:t>
            </a:r>
          </a:p>
          <a:p>
            <a:r>
              <a:rPr lang="en-AU" dirty="0" smtClean="0"/>
              <a:t>Capital gains tax concessions on real estate within the Zone</a:t>
            </a:r>
          </a:p>
          <a:p>
            <a:r>
              <a:rPr lang="en-AU" dirty="0" smtClean="0"/>
              <a:t>Abolition of Fringe Benefits Tax</a:t>
            </a:r>
          </a:p>
          <a:p>
            <a:r>
              <a:rPr lang="en-AU" dirty="0" smtClean="0"/>
              <a:t>Immigration and Visa rules more realistic 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 May 2012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3AAE-01B4-46A0-8168-32721DEBF25D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8601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601</Words>
  <Application>Microsoft Office PowerPoint</Application>
  <PresentationFormat>On-screen Show (4:3)</PresentationFormat>
  <Paragraphs>136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REGIONAL GROWTH &amp; SUSTAINABILITY</vt:lpstr>
      <vt:lpstr>REGIONAL COST OF LIVING</vt:lpstr>
      <vt:lpstr>TRANSPORT COSTS</vt:lpstr>
      <vt:lpstr>CAN A REGIONAL ECONOMIC ZONE ASSIST IN REDUCING LIVING COSTS AND CONTRIBUTE TO SUSTAINABLE REGIONAL ECONOMIC  GROWTH?</vt:lpstr>
      <vt:lpstr>WHAT IS A REGIONAL ECONOMIC DEVELOPMENT ZONE</vt:lpstr>
      <vt:lpstr> A REGIONAL ECONOMIC DEVELOPMENT ZONE</vt:lpstr>
      <vt:lpstr>A REGIONAL ECONOMIC DEVELOPMENT ZONE</vt:lpstr>
      <vt:lpstr>WHAT COULD THE COMMONWEALTH CONTRIBUTE?</vt:lpstr>
      <vt:lpstr>WHAT COULD THE STATE CONTRIBUTE?</vt:lpstr>
      <vt:lpstr>OUTCOMES</vt:lpstr>
      <vt:lpstr>OUTCOMES</vt:lpstr>
      <vt:lpstr>Is the Vision too Grand?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Executive officer</cp:lastModifiedBy>
  <cp:revision>32</cp:revision>
  <dcterms:created xsi:type="dcterms:W3CDTF">2012-04-30T03:03:08Z</dcterms:created>
  <dcterms:modified xsi:type="dcterms:W3CDTF">2012-05-23T01:42:19Z</dcterms:modified>
</cp:coreProperties>
</file>